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4" r:id="rId2"/>
    <p:sldId id="276" r:id="rId3"/>
    <p:sldId id="306" r:id="rId4"/>
    <p:sldId id="286" r:id="rId5"/>
    <p:sldId id="288" r:id="rId6"/>
    <p:sldId id="287" r:id="rId7"/>
    <p:sldId id="290" r:id="rId8"/>
    <p:sldId id="289" r:id="rId9"/>
    <p:sldId id="298" r:id="rId10"/>
    <p:sldId id="307" r:id="rId11"/>
    <p:sldId id="291" r:id="rId12"/>
    <p:sldId id="299" r:id="rId13"/>
    <p:sldId id="308" r:id="rId14"/>
    <p:sldId id="282" r:id="rId15"/>
    <p:sldId id="294" r:id="rId16"/>
    <p:sldId id="296" r:id="rId17"/>
    <p:sldId id="297" r:id="rId18"/>
    <p:sldId id="300" r:id="rId19"/>
    <p:sldId id="302" r:id="rId20"/>
    <p:sldId id="301" r:id="rId21"/>
    <p:sldId id="303" r:id="rId22"/>
    <p:sldId id="305" r:id="rId23"/>
    <p:sldId id="281" r:id="rId24"/>
    <p:sldId id="293" r:id="rId25"/>
    <p:sldId id="285" r:id="rId26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 userDrawn="1">
          <p15:clr>
            <a:srgbClr val="A4A3A4"/>
          </p15:clr>
        </p15:guide>
        <p15:guide id="2" pos="2124" userDrawn="1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3" autoAdjust="0"/>
    <p:restoredTop sz="99180" autoAdjust="0"/>
  </p:normalViewPr>
  <p:slideViewPr>
    <p:cSldViewPr>
      <p:cViewPr>
        <p:scale>
          <a:sx n="150" d="100"/>
          <a:sy n="150" d="100"/>
        </p:scale>
        <p:origin x="36" y="2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2844" y="-68"/>
      </p:cViewPr>
      <p:guideLst>
        <p:guide orient="horz" pos="3110"/>
        <p:guide orient="horz" pos="3127"/>
        <p:guide pos="2124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074706" y="457631"/>
            <a:ext cx="4288674" cy="3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2" tIns="46021" rIns="92042" bIns="46021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 err="1" smtClean="0"/>
              <a:t>M.Sc</a:t>
            </a:r>
            <a:r>
              <a:rPr lang="de-DE" dirty="0" smtClean="0"/>
              <a:t>. Kevin Reiter | Fakultät für Chemie und Biowissenschaften</a:t>
            </a:r>
            <a:endParaRPr lang="de-DE" dirty="0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5" y="9407683"/>
            <a:ext cx="3076263" cy="8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5"/>
            <a:ext cx="999196" cy="5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2" tIns="46021" rIns="92042" bIns="4602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2" tIns="46021" rIns="92042" bIns="4602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2" tIns="46021" rIns="92042" bIns="460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2" tIns="46021" rIns="92042" bIns="4602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r>
              <a:rPr lang="de-DE" dirty="0" err="1" smtClean="0"/>
              <a:t>M.Sc</a:t>
            </a:r>
            <a:r>
              <a:rPr lang="de-DE" dirty="0" smtClean="0"/>
              <a:t>. Kevin Reiter | Fakultät für Chemie und Biowissenschaften</a:t>
            </a:r>
            <a:endParaRPr lang="de-DE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2" tIns="46021" rIns="92042" bIns="4602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38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38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38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38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 smtClean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107504" y="3320179"/>
            <a:ext cx="89380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sz="1600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Institut für Physikalische Chemie – Abteilung für Theoretische Chemie: Mitarbeiterseminar</a:t>
            </a:r>
            <a:endParaRPr lang="de-DE" sz="1600" kern="1200" dirty="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smtClean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04664"/>
            <a:ext cx="1639423" cy="57614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91" y="330978"/>
            <a:ext cx="1619250" cy="18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63688" y="6405562"/>
            <a:ext cx="4248150" cy="36036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Karlsruhe Institute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Technology (KIT).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 smtClean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8532440" y="6502799"/>
            <a:ext cx="432048" cy="26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r>
              <a:rPr lang="de-DE" altLang="de-DE" sz="900" b="1" dirty="0" smtClean="0"/>
              <a:t>/25</a:t>
            </a:r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900" dirty="0" smtClean="0"/>
              <a:t>23. Juni 2016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oleObject" Target="../embeddings/oleObject37.bin"/><Relationship Id="rId3" Type="http://schemas.openxmlformats.org/officeDocument/2006/relationships/image" Target="../media/image51.gif"/><Relationship Id="rId7" Type="http://schemas.openxmlformats.org/officeDocument/2006/relationships/image" Target="../media/image3.png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6.bin"/><Relationship Id="rId5" Type="http://schemas.openxmlformats.org/officeDocument/2006/relationships/image" Target="../media/image53.wmf"/><Relationship Id="rId15" Type="http://schemas.openxmlformats.org/officeDocument/2006/relationships/image" Target="../media/image55.wmf"/><Relationship Id="rId10" Type="http://schemas.openxmlformats.org/officeDocument/2006/relationships/image" Target="../media/image6.png"/><Relationship Id="rId4" Type="http://schemas.openxmlformats.org/officeDocument/2006/relationships/image" Target="../media/image52.gif"/><Relationship Id="rId9" Type="http://schemas.openxmlformats.org/officeDocument/2006/relationships/image" Target="../media/image5.png"/><Relationship Id="rId14" Type="http://schemas.openxmlformats.org/officeDocument/2006/relationships/image" Target="../media/image5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4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4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5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6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5.wmf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77.wmf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wmf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4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687562"/>
            <a:ext cx="5063508" cy="2621758"/>
          </a:xfrm>
          <a:prstGeom prst="rect">
            <a:avLst/>
          </a:prstGeom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23528" y="1772816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 dirty="0"/>
              <a:t>Vibrational circular dichroism spectra: </a:t>
            </a:r>
            <a:endParaRPr lang="en-US" sz="2800" b="1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b="1" dirty="0" smtClean="0"/>
              <a:t>Theory</a:t>
            </a:r>
            <a:r>
              <a:rPr lang="en-US" sz="2800" b="1" dirty="0"/>
              <a:t>, implementation and applications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95536" y="393305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Kevin Reiter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924276"/>
              </p:ext>
            </p:extLst>
          </p:nvPr>
        </p:nvGraphicFramePr>
        <p:xfrm>
          <a:off x="7524328" y="3940473"/>
          <a:ext cx="13017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CS ChemDraw Drawing" r:id="rId4" imgW="1301174" imgH="929363" progId="ChemDraw.Document.6.0">
                  <p:embed/>
                </p:oleObj>
              </mc:Choice>
              <mc:Fallback>
                <p:oleObj name="CS ChemDraw Drawing" r:id="rId4" imgW="1301174" imgH="92936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24328" y="3940473"/>
                        <a:ext cx="1301750" cy="928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564888"/>
              </p:ext>
            </p:extLst>
          </p:nvPr>
        </p:nvGraphicFramePr>
        <p:xfrm>
          <a:off x="7596336" y="4941168"/>
          <a:ext cx="1282700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CS ChemDraw Drawing" r:id="rId6" imgW="1282865" imgH="967186" progId="ChemDraw.Document.6.0">
                  <p:embed/>
                </p:oleObj>
              </mc:Choice>
              <mc:Fallback>
                <p:oleObj name="CS ChemDraw Drawing" r:id="rId6" imgW="1282865" imgH="96718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96336" y="4941168"/>
                        <a:ext cx="1282700" cy="96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1282849"/>
            <a:ext cx="6911975" cy="994023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600" dirty="0"/>
              <a:t>Vibrational circular </a:t>
            </a:r>
            <a:r>
              <a:rPr lang="en-US" sz="3600" dirty="0" smtClean="0"/>
              <a:t>dichroism: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s</a:t>
            </a:r>
            <a:r>
              <a:rPr lang="en-US" sz="3600" dirty="0" smtClean="0"/>
              <a:t>ymmetry exploitation</a:t>
            </a:r>
            <a:endParaRPr lang="de-DE" altLang="de-DE" sz="36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675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/>
              <a:t>Only molecules with chiral point groups have non-vanishing VCD intensities: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/>
                </a:solidFill>
              </a:rPr>
              <a:t>→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+mj-lt"/>
              </a:rPr>
              <a:t>and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 smtClean="0">
              <a:latin typeface="+mj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Full support of </a:t>
            </a:r>
            <a:r>
              <a:rPr lang="en-US" sz="1800" dirty="0" smtClean="0"/>
              <a:t>symmetry for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/>
              <a:t>and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+mj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+mj-lt"/>
              </a:rPr>
              <a:t>Module </a:t>
            </a:r>
            <a:r>
              <a:rPr lang="en-US" sz="1800" dirty="0" err="1" smtClean="0">
                <a:latin typeface="Courant" panose="02000509030000020004" pitchFamily="49" charset="0"/>
              </a:rPr>
              <a:t>mpshift</a:t>
            </a:r>
            <a:r>
              <a:rPr lang="en-US" sz="1800" dirty="0" smtClean="0">
                <a:latin typeface="+mj-lt"/>
              </a:rPr>
              <a:t> can’t handle reducible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smtClean="0">
                <a:latin typeface="+mj-lt"/>
              </a:rPr>
              <a:t>-representations (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n&gt;2</a:t>
            </a:r>
            <a:r>
              <a:rPr lang="en-US" sz="1800" dirty="0" smtClean="0">
                <a:latin typeface="+mj-lt"/>
              </a:rPr>
              <a:t> and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 smtClean="0">
                <a:latin typeface="+mj-lt"/>
              </a:rPr>
              <a:t>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Calculation of the </a:t>
            </a:r>
            <a:r>
              <a:rPr lang="en-US" sz="1800" dirty="0" err="1" smtClean="0">
                <a:latin typeface="+mj-lt"/>
              </a:rPr>
              <a:t>Wavefunction</a:t>
            </a:r>
            <a:r>
              <a:rPr lang="en-US" sz="1800" dirty="0" smtClean="0">
                <a:latin typeface="+mj-lt"/>
              </a:rPr>
              <a:t> with symmetry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Transformation of the MOs to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 smtClean="0">
                <a:latin typeface="+mj-lt"/>
              </a:rPr>
              <a:t> with a subsequent calculation of       in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Call of the module </a:t>
            </a:r>
            <a:r>
              <a:rPr lang="en-US" sz="1800" dirty="0" err="1" smtClean="0">
                <a:latin typeface="Courant" panose="02000509030000020004" pitchFamily="49" charset="0"/>
              </a:rPr>
              <a:t>aoforce</a:t>
            </a:r>
            <a:r>
              <a:rPr lang="en-US" sz="1800" dirty="0" smtClean="0">
                <a:latin typeface="+mj-lt"/>
              </a:rPr>
              <a:t> with symmetry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+mj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+mj-lt"/>
              </a:rPr>
              <a:t>The script </a:t>
            </a:r>
            <a:r>
              <a:rPr lang="en-US" sz="1800" dirty="0" err="1" smtClean="0">
                <a:latin typeface="Courant" panose="02000509030000020004" pitchFamily="49" charset="0"/>
              </a:rPr>
              <a:t>vcd</a:t>
            </a:r>
            <a:r>
              <a:rPr lang="en-US" sz="1800" dirty="0" smtClean="0">
                <a:latin typeface="+mj-lt"/>
              </a:rPr>
              <a:t> and the modules </a:t>
            </a:r>
            <a:r>
              <a:rPr lang="en-US" sz="1800" dirty="0" err="1" smtClean="0">
                <a:latin typeface="Courant" panose="02000509030000020004" pitchFamily="49" charset="0"/>
              </a:rPr>
              <a:t>aoforce</a:t>
            </a:r>
            <a:r>
              <a:rPr lang="en-US" sz="1800" dirty="0" smtClean="0">
                <a:latin typeface="+mj-lt"/>
              </a:rPr>
              <a:t> and </a:t>
            </a:r>
            <a:r>
              <a:rPr lang="en-US" sz="1800" dirty="0" err="1" smtClean="0">
                <a:latin typeface="Courant" panose="02000509030000020004" pitchFamily="49" charset="0"/>
              </a:rPr>
              <a:t>mpshift</a:t>
            </a:r>
            <a:r>
              <a:rPr lang="en-US" sz="1800" dirty="0" smtClean="0">
                <a:latin typeface="+mj-lt"/>
              </a:rPr>
              <a:t> will stop the execution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+mj-lt"/>
              </a:rPr>
              <a:t>for all the other, </a:t>
            </a:r>
            <a:r>
              <a:rPr lang="en-US" sz="1800" dirty="0" err="1" smtClean="0">
                <a:latin typeface="+mj-lt"/>
              </a:rPr>
              <a:t>nonchiral</a:t>
            </a:r>
            <a:r>
              <a:rPr lang="en-US" sz="1800" dirty="0" smtClean="0">
                <a:latin typeface="+mj-lt"/>
              </a:rPr>
              <a:t> point groups</a:t>
            </a:r>
          </a:p>
          <a:p>
            <a:pPr marL="47625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latin typeface="Courier" pitchFamily="49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en-US" dirty="0" smtClean="0"/>
              <a:t>Symmetry exploitation </a:t>
            </a:r>
            <a:endParaRPr lang="en-US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921713"/>
              </p:ext>
            </p:extLst>
          </p:nvPr>
        </p:nvGraphicFramePr>
        <p:xfrm>
          <a:off x="7452320" y="4149080"/>
          <a:ext cx="3492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0" name="Formel" r:id="rId3" imgW="228600" imgH="203040" progId="Equation.3">
                  <p:embed/>
                </p:oleObj>
              </mc:Choice>
              <mc:Fallback>
                <p:oleObj name="Formel" r:id="rId3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20" y="4149080"/>
                        <a:ext cx="3492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06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88640"/>
            <a:ext cx="7205811" cy="561975"/>
          </a:xfrm>
        </p:spPr>
        <p:txBody>
          <a:bodyPr/>
          <a:lstStyle/>
          <a:p>
            <a:r>
              <a:rPr lang="en-US" dirty="0" smtClean="0"/>
              <a:t>Application: Carbon clusters with I symmetry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1888525" cy="1800000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141168"/>
            <a:ext cx="1921877" cy="18720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44" y="728960"/>
            <a:ext cx="3056636" cy="234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728960"/>
            <a:ext cx="3056636" cy="2340000"/>
          </a:xfrm>
          <a:prstGeom prst="rect">
            <a:avLst/>
          </a:prstGeom>
        </p:spPr>
      </p:pic>
      <p:sp>
        <p:nvSpPr>
          <p:cNvPr id="16" name="Inhaltsplatzhalter 11"/>
          <p:cNvSpPr txBox="1">
            <a:spLocks/>
          </p:cNvSpPr>
          <p:nvPr/>
        </p:nvSpPr>
        <p:spPr bwMode="auto">
          <a:xfrm>
            <a:off x="375007" y="5085184"/>
            <a:ext cx="8640961" cy="152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800" kern="0" dirty="0" smtClean="0"/>
              <a:t>CPU time / h: 	symmetry	</a:t>
            </a:r>
            <a:r>
              <a:rPr lang="en-US" sz="1800" kern="0" dirty="0" smtClean="0">
                <a:latin typeface="Courant" panose="02000509030000020004" pitchFamily="49" charset="0"/>
              </a:rPr>
              <a:t>mpshift</a:t>
            </a:r>
            <a:r>
              <a:rPr lang="en-US" sz="1800" kern="0" dirty="0" smtClean="0">
                <a:latin typeface="Courier" pitchFamily="49" charset="0"/>
              </a:rPr>
              <a:t>	  </a:t>
            </a:r>
            <a:r>
              <a:rPr lang="en-US" sz="1800" kern="0" dirty="0" err="1" smtClean="0">
                <a:latin typeface="Courant" panose="02000509030000020004" pitchFamily="49" charset="0"/>
              </a:rPr>
              <a:t>aoforce</a:t>
            </a:r>
            <a:r>
              <a:rPr lang="en-US" sz="1800" kern="0" dirty="0">
                <a:latin typeface="Courier" pitchFamily="49" charset="0"/>
              </a:rPr>
              <a:t> </a:t>
            </a:r>
            <a:r>
              <a:rPr lang="en-US" sz="1800" kern="0" dirty="0" smtClean="0">
                <a:latin typeface="+mj-lt"/>
              </a:rPr>
              <a:t>(1CPU)</a:t>
            </a:r>
            <a:r>
              <a:rPr lang="en-US" sz="1800" kern="0" dirty="0" smtClean="0">
                <a:latin typeface="Courier" pitchFamily="49" charset="0"/>
              </a:rPr>
              <a:t>	</a:t>
            </a:r>
            <a:endParaRPr lang="en-US" sz="1800" kern="0" dirty="0" smtClean="0"/>
          </a:p>
          <a:p>
            <a:pPr marL="457200" indent="-457200">
              <a:buFontTx/>
              <a:buAutoNum type="arabicPlain"/>
            </a:pPr>
            <a:r>
              <a:rPr lang="en-US" sz="1800" kern="0" dirty="0" smtClean="0"/>
              <a:t>(        )	</a:t>
            </a:r>
            <a:r>
              <a:rPr lang="en-US" sz="1800" kern="0" dirty="0"/>
              <a:t> </a:t>
            </a:r>
            <a:r>
              <a:rPr lang="en-US" sz="1800" kern="0" dirty="0" smtClean="0"/>
              <a:t>    </a:t>
            </a:r>
            <a:r>
              <a:rPr lang="en-US" sz="18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kern="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kern="0" dirty="0" smtClean="0"/>
              <a:t> 	  	    2.3		</a:t>
            </a:r>
            <a:r>
              <a:rPr lang="en-US" sz="1800" kern="0" dirty="0"/>
              <a:t> </a:t>
            </a:r>
            <a:r>
              <a:rPr lang="en-US" sz="1800" kern="0" dirty="0" smtClean="0"/>
              <a:t>      245.4  	  	</a:t>
            </a:r>
            <a:br>
              <a:rPr lang="en-US" sz="1800" kern="0" dirty="0" smtClean="0"/>
            </a:br>
            <a:r>
              <a:rPr lang="en-US" sz="1800" kern="0" dirty="0" smtClean="0"/>
              <a:t>		       </a:t>
            </a:r>
            <a:r>
              <a:rPr lang="en-US" sz="18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kern="0" dirty="0" smtClean="0"/>
              <a:t>		    0.3		        10.1	   	   </a:t>
            </a:r>
          </a:p>
          <a:p>
            <a:pPr marL="0" indent="0">
              <a:buNone/>
            </a:pPr>
            <a:r>
              <a:rPr lang="en-US" sz="1800" kern="0" dirty="0">
                <a:latin typeface="+mj-lt"/>
              </a:rPr>
              <a:t>2</a:t>
            </a:r>
            <a:r>
              <a:rPr lang="en-US" sz="1800" b="1" kern="0" dirty="0" smtClean="0">
                <a:latin typeface="+mj-lt"/>
              </a:rPr>
              <a:t>     </a:t>
            </a:r>
            <a:r>
              <a:rPr lang="en-US" sz="1800" kern="0" dirty="0" smtClean="0">
                <a:latin typeface="+mj-lt"/>
              </a:rPr>
              <a:t>(        )	       </a:t>
            </a:r>
            <a:r>
              <a:rPr lang="en-US" sz="18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kern="0" dirty="0" smtClean="0">
                <a:latin typeface="+mj-lt"/>
              </a:rPr>
              <a:t>	   	    1.1		        67.8	   	   </a:t>
            </a:r>
            <a:r>
              <a:rPr lang="en-US" kern="0" dirty="0" smtClean="0">
                <a:latin typeface="+mj-lt"/>
              </a:rPr>
              <a:t>	</a:t>
            </a:r>
            <a:endParaRPr lang="en-US" kern="0" dirty="0">
              <a:latin typeface="+mj-l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042576" y="361005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method:	</a:t>
            </a:r>
            <a:r>
              <a:rPr lang="en-US" dirty="0" smtClean="0"/>
              <a:t>BP86/def2-SVP</a:t>
            </a:r>
            <a:endParaRPr lang="en-US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734084"/>
              </p:ext>
            </p:extLst>
          </p:nvPr>
        </p:nvGraphicFramePr>
        <p:xfrm>
          <a:off x="899592" y="5373216"/>
          <a:ext cx="516716" cy="40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3" name="Formel" r:id="rId11" imgW="304560" imgH="241200" progId="Equation.3">
                  <p:embed/>
                </p:oleObj>
              </mc:Choice>
              <mc:Fallback>
                <p:oleObj name="Formel" r:id="rId11" imgW="304560" imgH="241200" progId="Equation.3">
                  <p:embed/>
                  <p:pic>
                    <p:nvPicPr>
                      <p:cNvPr id="0" name="Objek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373216"/>
                        <a:ext cx="516716" cy="409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691579"/>
              </p:ext>
            </p:extLst>
          </p:nvPr>
        </p:nvGraphicFramePr>
        <p:xfrm>
          <a:off x="899592" y="5972182"/>
          <a:ext cx="516715" cy="40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" name="Formel" r:id="rId13" imgW="304560" imgH="241200" progId="Equation.3">
                  <p:embed/>
                </p:oleObj>
              </mc:Choice>
              <mc:Fallback>
                <p:oleObj name="Formel" r:id="rId13" imgW="304560" imgH="241200" progId="Equation.3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972182"/>
                        <a:ext cx="516715" cy="409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673176"/>
            <a:ext cx="3056636" cy="23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1786905"/>
            <a:ext cx="6911975" cy="994023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600" dirty="0" smtClean="0"/>
              <a:t>Chemical </a:t>
            </a:r>
            <a:r>
              <a:rPr lang="en-US" sz="3600" dirty="0" err="1" smtClean="0"/>
              <a:t>shieldings</a:t>
            </a:r>
            <a:r>
              <a:rPr lang="en-US" sz="3600" dirty="0" smtClean="0"/>
              <a:t> with effective core potentials:</a:t>
            </a:r>
            <a:br>
              <a:rPr lang="en-US" sz="3600" dirty="0" smtClean="0"/>
            </a:br>
            <a:r>
              <a:rPr lang="en-US" sz="3600" dirty="0" smtClean="0"/>
              <a:t>Theory and implementation</a:t>
            </a:r>
            <a:endParaRPr lang="de-DE" altLang="de-DE" sz="36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770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340768"/>
            <a:ext cx="8572376" cy="489426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1600" dirty="0" smtClean="0"/>
              <a:t>Heavy elements (→ </a:t>
            </a:r>
            <a:r>
              <a:rPr lang="en-US" sz="1600" dirty="0" err="1" smtClean="0"/>
              <a:t>metallopolymers</a:t>
            </a:r>
            <a:r>
              <a:rPr lang="en-US" sz="1600" dirty="0" smtClean="0"/>
              <a:t>): relativistic effects (also) affect the valence shell and hence the chemical </a:t>
            </a:r>
            <a:r>
              <a:rPr lang="en-US" sz="1600" dirty="0" err="1" smtClean="0"/>
              <a:t>shieldings</a:t>
            </a:r>
            <a:r>
              <a:rPr lang="en-US" sz="1600" dirty="0" smtClean="0"/>
              <a:t> at the neighboring atoms</a:t>
            </a:r>
            <a:br>
              <a:rPr lang="en-US" sz="1600" dirty="0" smtClean="0"/>
            </a:b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Those effects can be treated by the use of Effective Core Potentials (ECPs) </a:t>
            </a:r>
            <a:r>
              <a:rPr lang="en-US" sz="1600" i="1" dirty="0" smtClean="0"/>
              <a:t>V</a:t>
            </a:r>
            <a:r>
              <a:rPr lang="en-US" sz="1600" baseline="30000" dirty="0" smtClean="0"/>
              <a:t>C</a:t>
            </a:r>
            <a:r>
              <a:rPr lang="en-US" sz="1600" dirty="0" smtClean="0"/>
              <a:t> and </a:t>
            </a:r>
            <a:br>
              <a:rPr lang="en-US" sz="1600" dirty="0" smtClean="0"/>
            </a:br>
            <a:r>
              <a:rPr lang="en-US" sz="1600" dirty="0" smtClean="0"/>
              <a:t>Gauge Including Atomic Orbitals (GIAOs):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Hamiltonian in a magnetic field: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	 </a:t>
            </a:r>
            <a:r>
              <a:rPr lang="en-US" dirty="0" smtClean="0"/>
              <a:t>	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463048"/>
              </p:ext>
            </p:extLst>
          </p:nvPr>
        </p:nvGraphicFramePr>
        <p:xfrm>
          <a:off x="696213" y="3645024"/>
          <a:ext cx="5099923" cy="430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" name="Formel" r:id="rId3" imgW="3009600" imgH="253800" progId="Equation.3">
                  <p:embed/>
                </p:oleObj>
              </mc:Choice>
              <mc:Fallback>
                <p:oleObj name="Formel" r:id="rId3" imgW="3009600" imgH="253800" progId="Equation.3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213" y="3645024"/>
                        <a:ext cx="5099923" cy="430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100" dirty="0"/>
              <a:t>van </a:t>
            </a:r>
            <a:r>
              <a:rPr lang="en-US" sz="1100" dirty="0" err="1"/>
              <a:t>Wüllen</a:t>
            </a:r>
            <a:r>
              <a:rPr lang="en-US" sz="1100" dirty="0"/>
              <a:t>, Christoph, </a:t>
            </a:r>
            <a:r>
              <a:rPr lang="en-US" sz="1100" i="1" dirty="0" smtClean="0"/>
              <a:t>J</a:t>
            </a:r>
            <a:r>
              <a:rPr lang="en-US" sz="1100" i="1" dirty="0"/>
              <a:t>. </a:t>
            </a:r>
            <a:r>
              <a:rPr lang="en-US" sz="1100" i="1" dirty="0" smtClean="0"/>
              <a:t>Chem. Phys. </a:t>
            </a:r>
            <a:r>
              <a:rPr lang="en-US" sz="1100" dirty="0"/>
              <a:t> </a:t>
            </a:r>
            <a:r>
              <a:rPr lang="en-US" sz="1100" dirty="0" smtClean="0"/>
              <a:t>36.11  (2012) 114110.</a:t>
            </a:r>
            <a:endParaRPr lang="en-US" sz="1100" dirty="0"/>
          </a:p>
          <a:p>
            <a:pPr>
              <a:defRPr/>
            </a:pPr>
            <a:endParaRPr lang="de-DE" alt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357939" cy="561975"/>
          </a:xfrm>
        </p:spPr>
        <p:txBody>
          <a:bodyPr/>
          <a:lstStyle/>
          <a:p>
            <a:r>
              <a:rPr lang="en-US" dirty="0" smtClean="0"/>
              <a:t>Effective core potentials </a:t>
            </a:r>
            <a:endParaRPr lang="en-US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878656"/>
              </p:ext>
            </p:extLst>
          </p:nvPr>
        </p:nvGraphicFramePr>
        <p:xfrm>
          <a:off x="827584" y="5301208"/>
          <a:ext cx="1440657" cy="66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" name="Formel" r:id="rId5" imgW="850680" imgH="393480" progId="Equation.3">
                  <p:embed/>
                </p:oleObj>
              </mc:Choice>
              <mc:Fallback>
                <p:oleObj name="Formel" r:id="rId5" imgW="850680" imgH="393480" progId="Equation.3">
                  <p:embed/>
                  <p:pic>
                    <p:nvPicPr>
                      <p:cNvPr id="0" name="Objek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301208"/>
                        <a:ext cx="1440657" cy="66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674194"/>
              </p:ext>
            </p:extLst>
          </p:nvPr>
        </p:nvGraphicFramePr>
        <p:xfrm>
          <a:off x="2843808" y="5301208"/>
          <a:ext cx="2476008" cy="66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" name="Formel" r:id="rId7" imgW="1460160" imgH="393480" progId="Equation.3">
                  <p:embed/>
                </p:oleObj>
              </mc:Choice>
              <mc:Fallback>
                <p:oleObj name="Formel" r:id="rId7" imgW="1460160" imgH="393480" progId="Equation.3">
                  <p:embed/>
                  <p:pic>
                    <p:nvPicPr>
                      <p:cNvPr id="0" name="Objek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5301208"/>
                        <a:ext cx="2476008" cy="66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219097"/>
              </p:ext>
            </p:extLst>
          </p:nvPr>
        </p:nvGraphicFramePr>
        <p:xfrm>
          <a:off x="5796136" y="5301208"/>
          <a:ext cx="2303129" cy="66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" name="Formel" r:id="rId9" imgW="1358640" imgH="393480" progId="Equation.3">
                  <p:embed/>
                </p:oleObj>
              </mc:Choice>
              <mc:Fallback>
                <p:oleObj name="Formel" r:id="rId9" imgW="1358640" imgH="393480" progId="Equation.3">
                  <p:embed/>
                  <p:pic>
                    <p:nvPicPr>
                      <p:cNvPr id="0" name="Objek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5301208"/>
                        <a:ext cx="2303129" cy="66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617297"/>
              </p:ext>
            </p:extLst>
          </p:nvPr>
        </p:nvGraphicFramePr>
        <p:xfrm>
          <a:off x="3697067" y="4397940"/>
          <a:ext cx="1784494" cy="451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0" name="Formel" r:id="rId11" imgW="1054080" imgH="266400" progId="Equation.3">
                  <p:embed/>
                </p:oleObj>
              </mc:Choice>
              <mc:Fallback>
                <p:oleObj name="Formel" r:id="rId11" imgW="1054080" imgH="266400" progId="Equation.3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067" y="4397940"/>
                        <a:ext cx="1784494" cy="451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41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340768"/>
            <a:ext cx="8572376" cy="489426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1600" dirty="0" smtClean="0"/>
              <a:t>Gauge invariance: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 smtClean="0"/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1600" dirty="0" smtClean="0"/>
              <a:t>Expansion of the basis functions and the operator in powers of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	 </a:t>
            </a:r>
            <a:r>
              <a:rPr lang="en-US" dirty="0" smtClean="0"/>
              <a:t>	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544233"/>
              </p:ext>
            </p:extLst>
          </p:nvPr>
        </p:nvGraphicFramePr>
        <p:xfrm>
          <a:off x="705810" y="4141810"/>
          <a:ext cx="7898638" cy="1162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8" name="Formel" r:id="rId3" imgW="4660560" imgH="685800" progId="Equation.3">
                  <p:embed/>
                </p:oleObj>
              </mc:Choice>
              <mc:Fallback>
                <p:oleObj name="Formel" r:id="rId3" imgW="4660560" imgH="685800" progId="Equation.3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810" y="4141810"/>
                        <a:ext cx="7898638" cy="11621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515475"/>
              </p:ext>
            </p:extLst>
          </p:nvPr>
        </p:nvGraphicFramePr>
        <p:xfrm>
          <a:off x="2555776" y="1340768"/>
          <a:ext cx="2910125" cy="451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9" name="Formel" r:id="rId5" imgW="1714320" imgH="266400" progId="Equation.3">
                  <p:embed/>
                </p:oleObj>
              </mc:Choice>
              <mc:Fallback>
                <p:oleObj name="Formel" r:id="rId5" imgW="1714320" imgH="266400" progId="Equation.3">
                  <p:embed/>
                  <p:pic>
                    <p:nvPicPr>
                      <p:cNvPr id="0" name="Objek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340768"/>
                        <a:ext cx="2910125" cy="451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k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014295"/>
              </p:ext>
            </p:extLst>
          </p:nvPr>
        </p:nvGraphicFramePr>
        <p:xfrm>
          <a:off x="2555776" y="1772816"/>
          <a:ext cx="6142959" cy="1246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0" name="Formel" r:id="rId7" imgW="3619440" imgH="736560" progId="Equation.3">
                  <p:embed/>
                </p:oleObj>
              </mc:Choice>
              <mc:Fallback>
                <p:oleObj name="Formel" r:id="rId7" imgW="3619440" imgH="736560" progId="Equation.3">
                  <p:embed/>
                  <p:pic>
                    <p:nvPicPr>
                      <p:cNvPr id="0" name="Objek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772816"/>
                        <a:ext cx="6142959" cy="12466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k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763290"/>
              </p:ext>
            </p:extLst>
          </p:nvPr>
        </p:nvGraphicFramePr>
        <p:xfrm>
          <a:off x="715330" y="5571803"/>
          <a:ext cx="2560526" cy="44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1" name="Formel" r:id="rId9" imgW="1511280" imgH="266400" progId="Equation.3">
                  <p:embed/>
                </p:oleObj>
              </mc:Choice>
              <mc:Fallback>
                <p:oleObj name="Formel" r:id="rId9" imgW="1511280" imgH="266400" progId="Equation.3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330" y="5571803"/>
                        <a:ext cx="2560526" cy="449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357939" cy="561975"/>
          </a:xfrm>
        </p:spPr>
        <p:txBody>
          <a:bodyPr/>
          <a:lstStyle/>
          <a:p>
            <a:r>
              <a:rPr lang="en-US" dirty="0" smtClean="0"/>
              <a:t>Effective core potentials </a:t>
            </a:r>
            <a:endParaRPr lang="en-US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</p:spPr>
        <p:txBody>
          <a:bodyPr/>
          <a:lstStyle/>
          <a:p>
            <a:pPr>
              <a:defRPr/>
            </a:pPr>
            <a:r>
              <a:rPr lang="en-US" sz="1100" dirty="0"/>
              <a:t>van </a:t>
            </a:r>
            <a:r>
              <a:rPr lang="en-US" sz="1100" dirty="0" err="1"/>
              <a:t>Wüllen</a:t>
            </a:r>
            <a:r>
              <a:rPr lang="en-US" sz="1100" dirty="0"/>
              <a:t>, Christoph, </a:t>
            </a:r>
            <a:r>
              <a:rPr lang="en-US" sz="1100" i="1" dirty="0" smtClean="0"/>
              <a:t>J</a:t>
            </a:r>
            <a:r>
              <a:rPr lang="en-US" sz="1100" i="1" dirty="0"/>
              <a:t>. </a:t>
            </a:r>
            <a:r>
              <a:rPr lang="en-US" sz="1100" i="1" dirty="0" smtClean="0"/>
              <a:t>Chem. Phys. </a:t>
            </a:r>
            <a:r>
              <a:rPr lang="en-US" sz="1100" dirty="0"/>
              <a:t> </a:t>
            </a:r>
            <a:r>
              <a:rPr lang="en-US" sz="1100" dirty="0" smtClean="0"/>
              <a:t>36.11  (2012) 114110.</a:t>
            </a:r>
            <a:endParaRPr lang="en-US" sz="1100" dirty="0"/>
          </a:p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393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340768"/>
            <a:ext cx="8572376" cy="489426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1600" dirty="0" smtClean="0"/>
              <a:t>Now we expand                       and obtain terms linear and quadratic in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dirty="0" smtClean="0"/>
              <a:t> </a:t>
            </a: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1600" dirty="0" smtClean="0"/>
              <a:t>Overall result for terms linear in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 smtClean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	 </a:t>
            </a:r>
            <a:r>
              <a:rPr lang="en-US" dirty="0" smtClean="0"/>
              <a:t>	</a:t>
            </a: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440262"/>
              </p:ext>
            </p:extLst>
          </p:nvPr>
        </p:nvGraphicFramePr>
        <p:xfrm>
          <a:off x="611560" y="2492896"/>
          <a:ext cx="3336561" cy="557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" name="Formel" r:id="rId3" imgW="1968480" imgH="330120" progId="Equation.3">
                  <p:embed/>
                </p:oleObj>
              </mc:Choice>
              <mc:Fallback>
                <p:oleObj name="Formel" r:id="rId3" imgW="1968480" imgH="330120" progId="Equation.3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492896"/>
                        <a:ext cx="3336561" cy="557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87971"/>
              </p:ext>
            </p:extLst>
          </p:nvPr>
        </p:nvGraphicFramePr>
        <p:xfrm>
          <a:off x="715963" y="3232150"/>
          <a:ext cx="568166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6" name="Formel" r:id="rId5" imgW="3352680" imgH="330120" progId="Equation.3">
                  <p:embed/>
                </p:oleObj>
              </mc:Choice>
              <mc:Fallback>
                <p:oleObj name="Formel" r:id="rId5" imgW="3352680" imgH="330120" progId="Equation.3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3232150"/>
                        <a:ext cx="5681662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272568"/>
              </p:ext>
            </p:extLst>
          </p:nvPr>
        </p:nvGraphicFramePr>
        <p:xfrm>
          <a:off x="683568" y="4062930"/>
          <a:ext cx="3446050" cy="2030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7" name="Formel" r:id="rId7" imgW="2031840" imgH="1206360" progId="Equation.3">
                  <p:embed/>
                </p:oleObj>
              </mc:Choice>
              <mc:Fallback>
                <p:oleObj name="Formel" r:id="rId7" imgW="2031840" imgH="1206360" progId="Equation.3">
                  <p:embed/>
                  <p:pic>
                    <p:nvPicPr>
                      <p:cNvPr id="0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062930"/>
                        <a:ext cx="3446050" cy="2030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969383"/>
              </p:ext>
            </p:extLst>
          </p:nvPr>
        </p:nvGraphicFramePr>
        <p:xfrm>
          <a:off x="2195736" y="1268760"/>
          <a:ext cx="12715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8" name="Formel" r:id="rId9" imgW="749160" imgH="330120" progId="Equation.3">
                  <p:embed/>
                </p:oleObj>
              </mc:Choice>
              <mc:Fallback>
                <p:oleObj name="Formel" r:id="rId9" imgW="749160" imgH="330120" progId="Equation.3">
                  <p:embed/>
                  <p:pic>
                    <p:nvPicPr>
                      <p:cNvPr id="0" name="Objek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268760"/>
                        <a:ext cx="127158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357939" cy="561975"/>
          </a:xfrm>
        </p:spPr>
        <p:txBody>
          <a:bodyPr/>
          <a:lstStyle/>
          <a:p>
            <a:r>
              <a:rPr lang="en-US" dirty="0" smtClean="0"/>
              <a:t>Effective core potentials </a:t>
            </a:r>
            <a:endParaRPr lang="en-US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</p:spPr>
        <p:txBody>
          <a:bodyPr/>
          <a:lstStyle/>
          <a:p>
            <a:pPr>
              <a:defRPr/>
            </a:pPr>
            <a:r>
              <a:rPr lang="en-US" sz="1100" dirty="0"/>
              <a:t>van </a:t>
            </a:r>
            <a:r>
              <a:rPr lang="en-US" sz="1100" dirty="0" err="1"/>
              <a:t>Wüllen</a:t>
            </a:r>
            <a:r>
              <a:rPr lang="en-US" sz="1100" dirty="0"/>
              <a:t>, Christoph, </a:t>
            </a:r>
            <a:r>
              <a:rPr lang="en-US" sz="1100" i="1" dirty="0" smtClean="0"/>
              <a:t>J</a:t>
            </a:r>
            <a:r>
              <a:rPr lang="en-US" sz="1100" i="1" dirty="0"/>
              <a:t>. </a:t>
            </a:r>
            <a:r>
              <a:rPr lang="en-US" sz="1100" i="1" dirty="0" smtClean="0"/>
              <a:t>Chem. Phys. </a:t>
            </a:r>
            <a:r>
              <a:rPr lang="en-US" sz="1100" dirty="0"/>
              <a:t> </a:t>
            </a:r>
            <a:r>
              <a:rPr lang="en-US" sz="1100" dirty="0" smtClean="0"/>
              <a:t>36.11  (2012) 114110.</a:t>
            </a:r>
            <a:endParaRPr lang="en-US" sz="1100" dirty="0"/>
          </a:p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423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340768"/>
            <a:ext cx="8572376" cy="489426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1600" dirty="0" smtClean="0"/>
              <a:t>ECP Terms:</a:t>
            </a:r>
          </a:p>
          <a:p>
            <a:pPr>
              <a:spcAft>
                <a:spcPts val="2400"/>
              </a:spcAft>
            </a:pPr>
            <a:endParaRPr lang="en-US" sz="1600" dirty="0"/>
          </a:p>
          <a:p>
            <a:pPr>
              <a:spcAft>
                <a:spcPts val="2400"/>
              </a:spcAft>
            </a:pPr>
            <a:endParaRPr lang="en-US" sz="1600" dirty="0" smtClean="0"/>
          </a:p>
          <a:p>
            <a:pPr>
              <a:spcAft>
                <a:spcPts val="2400"/>
              </a:spcAft>
            </a:pPr>
            <a:endParaRPr lang="en-US" sz="1600" dirty="0"/>
          </a:p>
          <a:p>
            <a:pPr>
              <a:spcAft>
                <a:spcPts val="2400"/>
              </a:spcAft>
            </a:pPr>
            <a:r>
              <a:rPr lang="en-US" sz="1600" dirty="0"/>
              <a:t>Has been implemented in TURBOMOLE`s </a:t>
            </a:r>
            <a:br>
              <a:rPr lang="en-US" sz="1600" dirty="0"/>
            </a:br>
            <a:r>
              <a:rPr lang="en-US" sz="1600" dirty="0"/>
              <a:t>module </a:t>
            </a:r>
            <a:r>
              <a:rPr lang="en-US" sz="1600" dirty="0">
                <a:latin typeface="Courant" panose="02000509030000020004" pitchFamily="49" charset="0"/>
              </a:rPr>
              <a:t>mpshift</a:t>
            </a:r>
            <a:r>
              <a:rPr lang="en-US" sz="1600" dirty="0"/>
              <a:t> and tested </a:t>
            </a:r>
            <a:r>
              <a:rPr lang="en-US" sz="1600" dirty="0" smtClean="0"/>
              <a:t>e.g</a:t>
            </a:r>
            <a:r>
              <a:rPr lang="en-US" sz="1600" dirty="0"/>
              <a:t>. at</a:t>
            </a:r>
            <a:br>
              <a:rPr lang="en-US" sz="1600" dirty="0"/>
            </a:br>
            <a:r>
              <a:rPr lang="en-US" sz="1600" dirty="0"/>
              <a:t>M(</a:t>
            </a:r>
            <a:r>
              <a:rPr lang="en-US" sz="1600" dirty="0" err="1"/>
              <a:t>ppy</a:t>
            </a:r>
            <a:r>
              <a:rPr lang="en-US" sz="1600" dirty="0"/>
              <a:t>)</a:t>
            </a:r>
            <a:r>
              <a:rPr lang="en-US" sz="1600" baseline="-25000" dirty="0"/>
              <a:t>3</a:t>
            </a:r>
            <a:r>
              <a:rPr lang="en-US" sz="1600" dirty="0"/>
              <a:t>, M = </a:t>
            </a:r>
            <a:r>
              <a:rPr lang="en-US" sz="1600" dirty="0" err="1"/>
              <a:t>Ir</a:t>
            </a:r>
            <a:r>
              <a:rPr lang="en-US" sz="1600" dirty="0"/>
              <a:t>, Co</a:t>
            </a:r>
            <a:br>
              <a:rPr lang="en-US" sz="1600" dirty="0"/>
            </a:br>
            <a:r>
              <a:rPr lang="en-US" sz="1600" dirty="0"/>
              <a:t>              </a:t>
            </a:r>
            <a:r>
              <a:rPr lang="en-US" sz="1600" dirty="0" err="1"/>
              <a:t>ppy</a:t>
            </a:r>
            <a:r>
              <a:rPr lang="en-US" sz="1600" dirty="0"/>
              <a:t> = 2-Phenylpyridine</a:t>
            </a:r>
          </a:p>
          <a:p>
            <a:pPr>
              <a:spcAft>
                <a:spcPts val="2400"/>
              </a:spcAft>
            </a:pPr>
            <a:endParaRPr lang="en-US" sz="1600" dirty="0"/>
          </a:p>
          <a:p>
            <a:pPr marL="0" indent="0">
              <a:spcAft>
                <a:spcPts val="2400"/>
              </a:spcAft>
              <a:buNone/>
            </a:pPr>
            <a:endParaRPr lang="en-US" sz="1600" dirty="0" smtClean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 smtClean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 smtClean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 smtClean="0"/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1600" dirty="0" smtClean="0"/>
              <a:t>Expansion of the basis functions and the operator in powers of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	 </a:t>
            </a:r>
            <a:r>
              <a:rPr lang="en-US" dirty="0" smtClean="0"/>
              <a:t>	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166927"/>
              </p:ext>
            </p:extLst>
          </p:nvPr>
        </p:nvGraphicFramePr>
        <p:xfrm>
          <a:off x="611560" y="2500603"/>
          <a:ext cx="5186363" cy="62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0" name="Formel" r:id="rId3" imgW="3060360" imgH="368280" progId="Equation.3">
                  <p:embed/>
                </p:oleObj>
              </mc:Choice>
              <mc:Fallback>
                <p:oleObj name="Formel" r:id="rId3" imgW="3060360" imgH="368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500603"/>
                        <a:ext cx="5186363" cy="622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264234"/>
              </p:ext>
            </p:extLst>
          </p:nvPr>
        </p:nvGraphicFramePr>
        <p:xfrm>
          <a:off x="661389" y="1790817"/>
          <a:ext cx="5854827" cy="62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1" name="Formel" r:id="rId5" imgW="3454200" imgH="368280" progId="Equation.3">
                  <p:embed/>
                </p:oleObj>
              </mc:Choice>
              <mc:Fallback>
                <p:oleObj name="Formel" r:id="rId5" imgW="3454200" imgH="368280" progId="Equation.3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389" y="1790817"/>
                        <a:ext cx="5854827" cy="622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nhaltsplatzhalter 6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 bwMode="auto">
          <a:xfrm>
            <a:off x="5023770" y="3042154"/>
            <a:ext cx="3508670" cy="305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390525" y="332656"/>
            <a:ext cx="8357939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Effective core potentials </a:t>
            </a:r>
            <a:endParaRPr lang="en-US" kern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</p:spPr>
        <p:txBody>
          <a:bodyPr/>
          <a:lstStyle/>
          <a:p>
            <a:pPr>
              <a:defRPr/>
            </a:pPr>
            <a:r>
              <a:rPr lang="en-US" sz="1100" dirty="0"/>
              <a:t>van </a:t>
            </a:r>
            <a:r>
              <a:rPr lang="en-US" sz="1100" dirty="0" err="1"/>
              <a:t>Wüllen</a:t>
            </a:r>
            <a:r>
              <a:rPr lang="en-US" sz="1100" dirty="0"/>
              <a:t>, Christoph, </a:t>
            </a:r>
            <a:r>
              <a:rPr lang="en-US" sz="1100" i="1" dirty="0" smtClean="0"/>
              <a:t>J</a:t>
            </a:r>
            <a:r>
              <a:rPr lang="en-US" sz="1100" i="1" dirty="0"/>
              <a:t>. </a:t>
            </a:r>
            <a:r>
              <a:rPr lang="en-US" sz="1100" i="1" dirty="0" smtClean="0"/>
              <a:t>Chem. Phys. </a:t>
            </a:r>
            <a:r>
              <a:rPr lang="en-US" sz="1100" dirty="0"/>
              <a:t> </a:t>
            </a:r>
            <a:r>
              <a:rPr lang="en-US" sz="1100" dirty="0" smtClean="0"/>
              <a:t>36.11  (2012) 114110.</a:t>
            </a:r>
            <a:endParaRPr lang="en-US" sz="1100" dirty="0"/>
          </a:p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083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64904"/>
            <a:ext cx="4901184" cy="37520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en-US" dirty="0" smtClean="0"/>
              <a:t>Effective core potentials: application</a:t>
            </a:r>
            <a:endParaRPr lang="en-US" dirty="0"/>
          </a:p>
        </p:txBody>
      </p:sp>
      <p:pic>
        <p:nvPicPr>
          <p:cNvPr id="636" name="Inhaltsplatzhalter 63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>
          <a:xfrm>
            <a:off x="1259632" y="908723"/>
            <a:ext cx="2296584" cy="1997111"/>
          </a:xfrm>
        </p:spPr>
      </p:pic>
      <p:sp>
        <p:nvSpPr>
          <p:cNvPr id="637" name="Rectangle 309"/>
          <p:cNvSpPr>
            <a:spLocks noChangeArrowheads="1"/>
          </p:cNvSpPr>
          <p:nvPr/>
        </p:nvSpPr>
        <p:spPr bwMode="auto">
          <a:xfrm>
            <a:off x="2771800" y="1412776"/>
            <a:ext cx="1298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8" name="Rectangle 309"/>
          <p:cNvSpPr>
            <a:spLocks noChangeArrowheads="1"/>
          </p:cNvSpPr>
          <p:nvPr/>
        </p:nvSpPr>
        <p:spPr bwMode="auto">
          <a:xfrm>
            <a:off x="2722211" y="2121561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C1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9" name="Rectangle 309"/>
          <p:cNvSpPr>
            <a:spLocks noChangeArrowheads="1"/>
          </p:cNvSpPr>
          <p:nvPr/>
        </p:nvSpPr>
        <p:spPr bwMode="auto">
          <a:xfrm>
            <a:off x="3059832" y="1653888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C3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40" name="Rectangle 309"/>
          <p:cNvSpPr>
            <a:spLocks noChangeArrowheads="1"/>
          </p:cNvSpPr>
          <p:nvPr/>
        </p:nvSpPr>
        <p:spPr bwMode="auto">
          <a:xfrm>
            <a:off x="2711667" y="1832949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C2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41" name="Textfeld 640"/>
          <p:cNvSpPr txBox="1"/>
          <p:nvPr/>
        </p:nvSpPr>
        <p:spPr>
          <a:xfrm>
            <a:off x="4678119" y="1268760"/>
            <a:ext cx="40959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method:		BP86/SV(P)</a:t>
            </a:r>
          </a:p>
          <a:p>
            <a:r>
              <a:rPr lang="en-US" dirty="0" smtClean="0"/>
              <a:t>CPU time: 	8 min (ECP)</a:t>
            </a:r>
          </a:p>
          <a:p>
            <a:r>
              <a:rPr lang="en-US" dirty="0" smtClean="0"/>
              <a:t>		8 min (all-electron)</a:t>
            </a:r>
          </a:p>
          <a:p>
            <a:endParaRPr lang="en-US" dirty="0"/>
          </a:p>
          <a:p>
            <a:r>
              <a:rPr lang="en-US" dirty="0" smtClean="0"/>
              <a:t>Displacement by 10 </a:t>
            </a:r>
            <a:r>
              <a:rPr lang="en-US" dirty="0" err="1" smtClean="0"/>
              <a:t>a.u</a:t>
            </a:r>
            <a:r>
              <a:rPr lang="en-US" dirty="0" smtClean="0"/>
              <a:t>. in     direction</a:t>
            </a:r>
            <a:endParaRPr lang="en-US" dirty="0"/>
          </a:p>
        </p:txBody>
      </p:sp>
      <p:sp>
        <p:nvSpPr>
          <p:cNvPr id="635" name="Textfeld 634"/>
          <p:cNvSpPr txBox="1"/>
          <p:nvPr/>
        </p:nvSpPr>
        <p:spPr>
          <a:xfrm>
            <a:off x="1772111" y="275141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M</a:t>
            </a:r>
            <a:r>
              <a:rPr lang="de-DE" dirty="0" smtClean="0"/>
              <a:t>(</a:t>
            </a:r>
            <a:r>
              <a:rPr lang="de-DE" dirty="0" err="1" smtClean="0"/>
              <a:t>ppy</a:t>
            </a:r>
            <a:r>
              <a:rPr lang="de-DE" dirty="0" smtClean="0"/>
              <a:t>)</a:t>
            </a:r>
            <a:r>
              <a:rPr lang="de-DE" baseline="-25000" dirty="0" smtClean="0"/>
              <a:t>3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594801"/>
            <a:ext cx="4901184" cy="3752088"/>
          </a:xfrm>
          <a:prstGeom prst="rect">
            <a:avLst/>
          </a:prstGeom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714345"/>
              </p:ext>
            </p:extLst>
          </p:nvPr>
        </p:nvGraphicFramePr>
        <p:xfrm>
          <a:off x="7524328" y="2189895"/>
          <a:ext cx="254314" cy="74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Formel" r:id="rId6" imgW="241200" imgH="711000" progId="Equation.3">
                  <p:embed/>
                </p:oleObj>
              </mc:Choice>
              <mc:Fallback>
                <p:oleObj name="Formel" r:id="rId6" imgW="241200" imgH="711000" progId="Equation.3">
                  <p:embed/>
                  <p:pic>
                    <p:nvPicPr>
                      <p:cNvPr id="0" name="Objek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328" y="2189895"/>
                        <a:ext cx="254314" cy="746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239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64904"/>
            <a:ext cx="4901183" cy="3752088"/>
          </a:xfrm>
          <a:prstGeom prst="rect">
            <a:avLst/>
          </a:prstGeom>
        </p:spPr>
      </p:pic>
      <p:pic>
        <p:nvPicPr>
          <p:cNvPr id="636" name="Inhaltsplatzhalter 63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>
          <a:xfrm>
            <a:off x="1259632" y="908723"/>
            <a:ext cx="2296584" cy="1997111"/>
          </a:xfrm>
        </p:spPr>
      </p:pic>
      <p:sp>
        <p:nvSpPr>
          <p:cNvPr id="637" name="Rectangle 309"/>
          <p:cNvSpPr>
            <a:spLocks noChangeArrowheads="1"/>
          </p:cNvSpPr>
          <p:nvPr/>
        </p:nvSpPr>
        <p:spPr bwMode="auto">
          <a:xfrm>
            <a:off x="2771800" y="1412776"/>
            <a:ext cx="1298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8" name="Rectangle 309"/>
          <p:cNvSpPr>
            <a:spLocks noChangeArrowheads="1"/>
          </p:cNvSpPr>
          <p:nvPr/>
        </p:nvSpPr>
        <p:spPr bwMode="auto">
          <a:xfrm>
            <a:off x="2722211" y="2121561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C1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9" name="Rectangle 309"/>
          <p:cNvSpPr>
            <a:spLocks noChangeArrowheads="1"/>
          </p:cNvSpPr>
          <p:nvPr/>
        </p:nvSpPr>
        <p:spPr bwMode="auto">
          <a:xfrm>
            <a:off x="3059832" y="1653888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C3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40" name="Rectangle 309"/>
          <p:cNvSpPr>
            <a:spLocks noChangeArrowheads="1"/>
          </p:cNvSpPr>
          <p:nvPr/>
        </p:nvSpPr>
        <p:spPr bwMode="auto">
          <a:xfrm>
            <a:off x="2711667" y="1832949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C2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41" name="Textfeld 640"/>
          <p:cNvSpPr txBox="1"/>
          <p:nvPr/>
        </p:nvSpPr>
        <p:spPr>
          <a:xfrm>
            <a:off x="4688742" y="1268760"/>
            <a:ext cx="40959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Displacement by 10 </a:t>
            </a:r>
            <a:r>
              <a:rPr lang="en-US" dirty="0" err="1" smtClean="0"/>
              <a:t>a.u</a:t>
            </a:r>
            <a:r>
              <a:rPr lang="en-US" dirty="0" smtClean="0"/>
              <a:t>. in     direction</a:t>
            </a:r>
            <a:endParaRPr lang="en-US" dirty="0"/>
          </a:p>
        </p:txBody>
      </p:sp>
      <p:sp>
        <p:nvSpPr>
          <p:cNvPr id="635" name="Textfeld 634"/>
          <p:cNvSpPr txBox="1"/>
          <p:nvPr/>
        </p:nvSpPr>
        <p:spPr>
          <a:xfrm>
            <a:off x="1772111" y="275141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M</a:t>
            </a:r>
            <a:r>
              <a:rPr lang="de-DE" dirty="0" smtClean="0"/>
              <a:t>(</a:t>
            </a:r>
            <a:r>
              <a:rPr lang="de-DE" dirty="0" err="1" smtClean="0"/>
              <a:t>ppy</a:t>
            </a:r>
            <a:r>
              <a:rPr lang="de-DE" dirty="0" smtClean="0"/>
              <a:t>)</a:t>
            </a:r>
            <a:r>
              <a:rPr lang="de-DE" baseline="-25000" dirty="0" smtClean="0"/>
              <a:t>3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594801"/>
            <a:ext cx="4901183" cy="3752088"/>
          </a:xfrm>
          <a:prstGeom prst="rect">
            <a:avLst/>
          </a:prstGeom>
        </p:spPr>
      </p:pic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948382"/>
              </p:ext>
            </p:extLst>
          </p:nvPr>
        </p:nvGraphicFramePr>
        <p:xfrm>
          <a:off x="7524328" y="2189895"/>
          <a:ext cx="254314" cy="74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Formel" r:id="rId6" imgW="241200" imgH="711000" progId="Equation.3">
                  <p:embed/>
                </p:oleObj>
              </mc:Choice>
              <mc:Fallback>
                <p:oleObj name="Formel" r:id="rId6" imgW="2412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328" y="2189895"/>
                        <a:ext cx="254314" cy="746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el 1"/>
          <p:cNvSpPr txBox="1">
            <a:spLocks/>
          </p:cNvSpPr>
          <p:nvPr/>
        </p:nvSpPr>
        <p:spPr bwMode="auto">
          <a:xfrm>
            <a:off x="390525" y="333375"/>
            <a:ext cx="7205811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Effective core potentials: application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7268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562769"/>
            <a:ext cx="6911975" cy="5619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Vibrational circular dichroism spectra: </a:t>
            </a:r>
            <a:br>
              <a:rPr lang="en-US" dirty="0"/>
            </a:br>
            <a:r>
              <a:rPr lang="en-US" dirty="0"/>
              <a:t>Theory, implementation and applications</a:t>
            </a:r>
            <a:endParaRPr lang="de-DE" alt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Theory and implementation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Vibrational circular dichroism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Symmetry exploitation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Chemical </a:t>
            </a:r>
            <a:r>
              <a:rPr lang="en-US" dirty="0" err="1" smtClean="0"/>
              <a:t>shieldings</a:t>
            </a:r>
            <a:r>
              <a:rPr lang="en-US" dirty="0" smtClean="0"/>
              <a:t> with effective core potentials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Applications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Co/</a:t>
            </a:r>
            <a:r>
              <a:rPr lang="de-DE" dirty="0" err="1" smtClean="0"/>
              <a:t>Ir</a:t>
            </a:r>
            <a:r>
              <a:rPr lang="de-DE" dirty="0" smtClean="0"/>
              <a:t>(</a:t>
            </a:r>
            <a:r>
              <a:rPr lang="de-DE" dirty="0" err="1" smtClean="0"/>
              <a:t>ppy</a:t>
            </a:r>
            <a:r>
              <a:rPr lang="de-DE" dirty="0" smtClean="0"/>
              <a:t>)</a:t>
            </a:r>
            <a:r>
              <a:rPr lang="de-DE" baseline="-25000" dirty="0" smtClean="0"/>
              <a:t>3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Carbon clusters with I symmetry </a:t>
            </a:r>
            <a:r>
              <a:rPr lang="en-US" dirty="0"/>
              <a:t>(</a:t>
            </a:r>
            <a:r>
              <a:rPr lang="en-US" dirty="0" smtClean="0"/>
              <a:t>        </a:t>
            </a:r>
            <a:r>
              <a:rPr lang="en-US" dirty="0" smtClean="0"/>
              <a:t>and        )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Summary and outlook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344990"/>
              </p:ext>
            </p:extLst>
          </p:nvPr>
        </p:nvGraphicFramePr>
        <p:xfrm>
          <a:off x="5521052" y="4221088"/>
          <a:ext cx="419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Equation" r:id="rId4" imgW="419040" imgH="291960" progId="Equation.DSMT4">
                  <p:embed/>
                </p:oleObj>
              </mc:Choice>
              <mc:Fallback>
                <p:oleObj name="Equation" r:id="rId4" imgW="4190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1052" y="4221088"/>
                        <a:ext cx="4191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831047"/>
              </p:ext>
            </p:extLst>
          </p:nvPr>
        </p:nvGraphicFramePr>
        <p:xfrm>
          <a:off x="4597648" y="4191620"/>
          <a:ext cx="406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9" name="Equation" r:id="rId6" imgW="406080" imgH="317160" progId="Equation.DSMT4">
                  <p:embed/>
                </p:oleObj>
              </mc:Choice>
              <mc:Fallback>
                <p:oleObj name="Equation" r:id="rId6" imgW="40608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648" y="4191620"/>
                        <a:ext cx="406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69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nhaltsplatzhalter 63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>
          <a:xfrm>
            <a:off x="465731" y="1789260"/>
            <a:ext cx="3413041" cy="2967983"/>
          </a:xfrm>
        </p:spPr>
      </p:pic>
      <p:grpSp>
        <p:nvGrpSpPr>
          <p:cNvPr id="331" name="Gruppieren 330"/>
          <p:cNvGrpSpPr/>
          <p:nvPr/>
        </p:nvGrpSpPr>
        <p:grpSpPr>
          <a:xfrm>
            <a:off x="4259935" y="1803271"/>
            <a:ext cx="3984473" cy="3497937"/>
            <a:chOff x="4502303" y="1784351"/>
            <a:chExt cx="3984473" cy="3497937"/>
          </a:xfrm>
        </p:grpSpPr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4779963" y="1784351"/>
              <a:ext cx="3706813" cy="3036888"/>
              <a:chOff x="3011" y="1124"/>
              <a:chExt cx="2335" cy="1913"/>
            </a:xfrm>
          </p:grpSpPr>
          <p:sp>
            <p:nvSpPr>
              <p:cNvPr id="121" name="Line 5"/>
              <p:cNvSpPr>
                <a:spLocks noChangeShapeType="1"/>
              </p:cNvSpPr>
              <p:nvPr/>
            </p:nvSpPr>
            <p:spPr bwMode="auto">
              <a:xfrm>
                <a:off x="3197" y="2854"/>
                <a:ext cx="2149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2" name="Line 6"/>
              <p:cNvSpPr>
                <a:spLocks noChangeShapeType="1"/>
              </p:cNvSpPr>
              <p:nvPr/>
            </p:nvSpPr>
            <p:spPr bwMode="auto">
              <a:xfrm>
                <a:off x="3575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3" name="Line 7"/>
              <p:cNvSpPr>
                <a:spLocks noChangeShapeType="1"/>
              </p:cNvSpPr>
              <p:nvPr/>
            </p:nvSpPr>
            <p:spPr bwMode="auto">
              <a:xfrm>
                <a:off x="3974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4" name="Line 8"/>
              <p:cNvSpPr>
                <a:spLocks noChangeShapeType="1"/>
              </p:cNvSpPr>
              <p:nvPr/>
            </p:nvSpPr>
            <p:spPr bwMode="auto">
              <a:xfrm>
                <a:off x="4371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5" name="Line 9"/>
              <p:cNvSpPr>
                <a:spLocks noChangeShapeType="1"/>
              </p:cNvSpPr>
              <p:nvPr/>
            </p:nvSpPr>
            <p:spPr bwMode="auto">
              <a:xfrm>
                <a:off x="4770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6" name="Line 10"/>
              <p:cNvSpPr>
                <a:spLocks noChangeShapeType="1"/>
              </p:cNvSpPr>
              <p:nvPr/>
            </p:nvSpPr>
            <p:spPr bwMode="auto">
              <a:xfrm>
                <a:off x="5167" y="2854"/>
                <a:ext cx="0" cy="1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7" name="Line 11"/>
              <p:cNvSpPr>
                <a:spLocks noChangeShapeType="1"/>
              </p:cNvSpPr>
              <p:nvPr/>
            </p:nvSpPr>
            <p:spPr bwMode="auto">
              <a:xfrm>
                <a:off x="3376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8" name="Line 12"/>
              <p:cNvSpPr>
                <a:spLocks noChangeShapeType="1"/>
              </p:cNvSpPr>
              <p:nvPr/>
            </p:nvSpPr>
            <p:spPr bwMode="auto">
              <a:xfrm>
                <a:off x="3774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29" name="Line 13"/>
              <p:cNvSpPr>
                <a:spLocks noChangeShapeType="1"/>
              </p:cNvSpPr>
              <p:nvPr/>
            </p:nvSpPr>
            <p:spPr bwMode="auto">
              <a:xfrm>
                <a:off x="4172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0" name="Line 14"/>
              <p:cNvSpPr>
                <a:spLocks noChangeShapeType="1"/>
              </p:cNvSpPr>
              <p:nvPr/>
            </p:nvSpPr>
            <p:spPr bwMode="auto">
              <a:xfrm>
                <a:off x="4570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1" name="Line 15"/>
              <p:cNvSpPr>
                <a:spLocks noChangeShapeType="1"/>
              </p:cNvSpPr>
              <p:nvPr/>
            </p:nvSpPr>
            <p:spPr bwMode="auto">
              <a:xfrm>
                <a:off x="4968" y="2854"/>
                <a:ext cx="0" cy="33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2" name="Line 16"/>
              <p:cNvSpPr>
                <a:spLocks noChangeShapeType="1"/>
              </p:cNvSpPr>
              <p:nvPr/>
            </p:nvSpPr>
            <p:spPr bwMode="auto">
              <a:xfrm flipV="1">
                <a:off x="3197" y="1124"/>
                <a:ext cx="0" cy="173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3" name="Line 17"/>
              <p:cNvSpPr>
                <a:spLocks noChangeShapeType="1"/>
              </p:cNvSpPr>
              <p:nvPr/>
            </p:nvSpPr>
            <p:spPr bwMode="auto">
              <a:xfrm flipH="1">
                <a:off x="3180" y="2549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4" name="Line 18"/>
              <p:cNvSpPr>
                <a:spLocks noChangeShapeType="1"/>
              </p:cNvSpPr>
              <p:nvPr/>
            </p:nvSpPr>
            <p:spPr bwMode="auto">
              <a:xfrm flipH="1">
                <a:off x="3180" y="2229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5" name="Line 19"/>
              <p:cNvSpPr>
                <a:spLocks noChangeShapeType="1"/>
              </p:cNvSpPr>
              <p:nvPr/>
            </p:nvSpPr>
            <p:spPr bwMode="auto">
              <a:xfrm flipH="1">
                <a:off x="3180" y="1909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6" name="Line 20"/>
              <p:cNvSpPr>
                <a:spLocks noChangeShapeType="1"/>
              </p:cNvSpPr>
              <p:nvPr/>
            </p:nvSpPr>
            <p:spPr bwMode="auto">
              <a:xfrm flipH="1">
                <a:off x="3180" y="1588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7" name="Line 21"/>
              <p:cNvSpPr>
                <a:spLocks noChangeShapeType="1"/>
              </p:cNvSpPr>
              <p:nvPr/>
            </p:nvSpPr>
            <p:spPr bwMode="auto">
              <a:xfrm flipH="1">
                <a:off x="3180" y="1268"/>
                <a:ext cx="17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8" name="Line 22"/>
              <p:cNvSpPr>
                <a:spLocks noChangeShapeType="1"/>
              </p:cNvSpPr>
              <p:nvPr/>
            </p:nvSpPr>
            <p:spPr bwMode="auto">
              <a:xfrm flipH="1">
                <a:off x="3164" y="2710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39" name="Line 23"/>
              <p:cNvSpPr>
                <a:spLocks noChangeShapeType="1"/>
              </p:cNvSpPr>
              <p:nvPr/>
            </p:nvSpPr>
            <p:spPr bwMode="auto">
              <a:xfrm flipH="1">
                <a:off x="3164" y="2390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40" name="Line 24"/>
              <p:cNvSpPr>
                <a:spLocks noChangeShapeType="1"/>
              </p:cNvSpPr>
              <p:nvPr/>
            </p:nvSpPr>
            <p:spPr bwMode="auto">
              <a:xfrm flipH="1">
                <a:off x="3164" y="2069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41" name="Line 25"/>
              <p:cNvSpPr>
                <a:spLocks noChangeShapeType="1"/>
              </p:cNvSpPr>
              <p:nvPr/>
            </p:nvSpPr>
            <p:spPr bwMode="auto">
              <a:xfrm flipH="1">
                <a:off x="3164" y="1749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42" name="Line 26"/>
              <p:cNvSpPr>
                <a:spLocks noChangeShapeType="1"/>
              </p:cNvSpPr>
              <p:nvPr/>
            </p:nvSpPr>
            <p:spPr bwMode="auto">
              <a:xfrm flipH="1">
                <a:off x="3164" y="1428"/>
                <a:ext cx="3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43" name="Rectangle 27"/>
              <p:cNvSpPr>
                <a:spLocks noChangeArrowheads="1"/>
              </p:cNvSpPr>
              <p:nvPr/>
            </p:nvSpPr>
            <p:spPr bwMode="auto">
              <a:xfrm>
                <a:off x="3312" y="2901"/>
                <a:ext cx="1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4" name="Rectangle 28"/>
              <p:cNvSpPr>
                <a:spLocks noChangeArrowheads="1"/>
              </p:cNvSpPr>
              <p:nvPr/>
            </p:nvSpPr>
            <p:spPr bwMode="auto">
              <a:xfrm>
                <a:off x="3749" y="2901"/>
                <a:ext cx="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5" name="Rectangle 29"/>
              <p:cNvSpPr>
                <a:spLocks noChangeArrowheads="1"/>
              </p:cNvSpPr>
              <p:nvPr/>
            </p:nvSpPr>
            <p:spPr bwMode="auto">
              <a:xfrm>
                <a:off x="4122" y="2901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6" name="Rectangle 30"/>
              <p:cNvSpPr>
                <a:spLocks noChangeArrowheads="1"/>
              </p:cNvSpPr>
              <p:nvPr/>
            </p:nvSpPr>
            <p:spPr bwMode="auto">
              <a:xfrm>
                <a:off x="4520" y="2901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1"/>
              <p:cNvSpPr>
                <a:spLocks noChangeArrowheads="1"/>
              </p:cNvSpPr>
              <p:nvPr/>
            </p:nvSpPr>
            <p:spPr bwMode="auto">
              <a:xfrm>
                <a:off x="4918" y="2901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8" name="Rectangle 32"/>
              <p:cNvSpPr>
                <a:spLocks noChangeArrowheads="1"/>
              </p:cNvSpPr>
              <p:nvPr/>
            </p:nvSpPr>
            <p:spPr bwMode="auto">
              <a:xfrm>
                <a:off x="3011" y="2657"/>
                <a:ext cx="1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9" name="Rectangle 33"/>
              <p:cNvSpPr>
                <a:spLocks noChangeArrowheads="1"/>
              </p:cNvSpPr>
              <p:nvPr/>
            </p:nvSpPr>
            <p:spPr bwMode="auto">
              <a:xfrm>
                <a:off x="3090" y="2337"/>
                <a:ext cx="6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0" name="Rectangle 34"/>
              <p:cNvSpPr>
                <a:spLocks noChangeArrowheads="1"/>
              </p:cNvSpPr>
              <p:nvPr/>
            </p:nvSpPr>
            <p:spPr bwMode="auto">
              <a:xfrm>
                <a:off x="3040" y="2016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1" name="Rectangle 35"/>
              <p:cNvSpPr>
                <a:spLocks noChangeArrowheads="1"/>
              </p:cNvSpPr>
              <p:nvPr/>
            </p:nvSpPr>
            <p:spPr bwMode="auto">
              <a:xfrm>
                <a:off x="3040" y="1696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2" name="Rectangle 36"/>
              <p:cNvSpPr>
                <a:spLocks noChangeArrowheads="1"/>
              </p:cNvSpPr>
              <p:nvPr/>
            </p:nvSpPr>
            <p:spPr bwMode="auto">
              <a:xfrm>
                <a:off x="3040" y="1376"/>
                <a:ext cx="12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3" name="Line 37"/>
              <p:cNvSpPr>
                <a:spLocks noChangeShapeType="1"/>
              </p:cNvSpPr>
              <p:nvPr/>
            </p:nvSpPr>
            <p:spPr bwMode="auto">
              <a:xfrm>
                <a:off x="3600" y="2770"/>
                <a:ext cx="44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4" name="Line 38"/>
              <p:cNvSpPr>
                <a:spLocks noChangeShapeType="1"/>
              </p:cNvSpPr>
              <p:nvPr/>
            </p:nvSpPr>
            <p:spPr bwMode="auto">
              <a:xfrm flipH="1">
                <a:off x="3600" y="2770"/>
                <a:ext cx="44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5" name="Line 39"/>
              <p:cNvSpPr>
                <a:spLocks noChangeShapeType="1"/>
              </p:cNvSpPr>
              <p:nvPr/>
            </p:nvSpPr>
            <p:spPr bwMode="auto">
              <a:xfrm>
                <a:off x="3622" y="2770"/>
                <a:ext cx="0" cy="4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6" name="Line 40"/>
              <p:cNvSpPr>
                <a:spLocks noChangeShapeType="1"/>
              </p:cNvSpPr>
              <p:nvPr/>
            </p:nvSpPr>
            <p:spPr bwMode="auto">
              <a:xfrm>
                <a:off x="3600" y="2792"/>
                <a:ext cx="4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7" name="Line 41"/>
              <p:cNvSpPr>
                <a:spLocks noChangeShapeType="1"/>
              </p:cNvSpPr>
              <p:nvPr/>
            </p:nvSpPr>
            <p:spPr bwMode="auto">
              <a:xfrm>
                <a:off x="4651" y="164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8" name="Line 42"/>
              <p:cNvSpPr>
                <a:spLocks noChangeShapeType="1"/>
              </p:cNvSpPr>
              <p:nvPr/>
            </p:nvSpPr>
            <p:spPr bwMode="auto">
              <a:xfrm flipH="1">
                <a:off x="4651" y="164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59" name="Line 43"/>
              <p:cNvSpPr>
                <a:spLocks noChangeShapeType="1"/>
              </p:cNvSpPr>
              <p:nvPr/>
            </p:nvSpPr>
            <p:spPr bwMode="auto">
              <a:xfrm>
                <a:off x="4673" y="164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0" name="Line 44"/>
              <p:cNvSpPr>
                <a:spLocks noChangeShapeType="1"/>
              </p:cNvSpPr>
              <p:nvPr/>
            </p:nvSpPr>
            <p:spPr bwMode="auto">
              <a:xfrm>
                <a:off x="4651" y="166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1" name="Line 45"/>
              <p:cNvSpPr>
                <a:spLocks noChangeShapeType="1"/>
              </p:cNvSpPr>
              <p:nvPr/>
            </p:nvSpPr>
            <p:spPr bwMode="auto">
              <a:xfrm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2" name="Line 46"/>
              <p:cNvSpPr>
                <a:spLocks noChangeShapeType="1"/>
              </p:cNvSpPr>
              <p:nvPr/>
            </p:nvSpPr>
            <p:spPr bwMode="auto">
              <a:xfrm flipH="1"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3" name="Line 47"/>
              <p:cNvSpPr>
                <a:spLocks noChangeShapeType="1"/>
              </p:cNvSpPr>
              <p:nvPr/>
            </p:nvSpPr>
            <p:spPr bwMode="auto">
              <a:xfrm>
                <a:off x="5206" y="122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4" name="Line 48"/>
              <p:cNvSpPr>
                <a:spLocks noChangeShapeType="1"/>
              </p:cNvSpPr>
              <p:nvPr/>
            </p:nvSpPr>
            <p:spPr bwMode="auto">
              <a:xfrm>
                <a:off x="5185" y="124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5" name="Line 49"/>
              <p:cNvSpPr>
                <a:spLocks noChangeShapeType="1"/>
              </p:cNvSpPr>
              <p:nvPr/>
            </p:nvSpPr>
            <p:spPr bwMode="auto">
              <a:xfrm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6" name="Line 50"/>
              <p:cNvSpPr>
                <a:spLocks noChangeShapeType="1"/>
              </p:cNvSpPr>
              <p:nvPr/>
            </p:nvSpPr>
            <p:spPr bwMode="auto">
              <a:xfrm flipH="1"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7" name="Line 51"/>
              <p:cNvSpPr>
                <a:spLocks noChangeShapeType="1"/>
              </p:cNvSpPr>
              <p:nvPr/>
            </p:nvSpPr>
            <p:spPr bwMode="auto">
              <a:xfrm>
                <a:off x="4951" y="142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8" name="Line 52"/>
              <p:cNvSpPr>
                <a:spLocks noChangeShapeType="1"/>
              </p:cNvSpPr>
              <p:nvPr/>
            </p:nvSpPr>
            <p:spPr bwMode="auto">
              <a:xfrm>
                <a:off x="4929" y="144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69" name="Line 53"/>
              <p:cNvSpPr>
                <a:spLocks noChangeShapeType="1"/>
              </p:cNvSpPr>
              <p:nvPr/>
            </p:nvSpPr>
            <p:spPr bwMode="auto">
              <a:xfrm>
                <a:off x="5208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0" name="Line 54"/>
              <p:cNvSpPr>
                <a:spLocks noChangeShapeType="1"/>
              </p:cNvSpPr>
              <p:nvPr/>
            </p:nvSpPr>
            <p:spPr bwMode="auto">
              <a:xfrm flipH="1">
                <a:off x="5208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1" name="Line 55"/>
              <p:cNvSpPr>
                <a:spLocks noChangeShapeType="1"/>
              </p:cNvSpPr>
              <p:nvPr/>
            </p:nvSpPr>
            <p:spPr bwMode="auto">
              <a:xfrm>
                <a:off x="5230" y="118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2" name="Line 56"/>
              <p:cNvSpPr>
                <a:spLocks noChangeShapeType="1"/>
              </p:cNvSpPr>
              <p:nvPr/>
            </p:nvSpPr>
            <p:spPr bwMode="auto">
              <a:xfrm>
                <a:off x="5208" y="121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3" name="Line 57"/>
              <p:cNvSpPr>
                <a:spLocks noChangeShapeType="1"/>
              </p:cNvSpPr>
              <p:nvPr/>
            </p:nvSpPr>
            <p:spPr bwMode="auto">
              <a:xfrm>
                <a:off x="4391" y="189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4" name="Line 58"/>
              <p:cNvSpPr>
                <a:spLocks noChangeShapeType="1"/>
              </p:cNvSpPr>
              <p:nvPr/>
            </p:nvSpPr>
            <p:spPr bwMode="auto">
              <a:xfrm flipH="1">
                <a:off x="4391" y="189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5" name="Line 59"/>
              <p:cNvSpPr>
                <a:spLocks noChangeShapeType="1"/>
              </p:cNvSpPr>
              <p:nvPr/>
            </p:nvSpPr>
            <p:spPr bwMode="auto">
              <a:xfrm>
                <a:off x="4412" y="189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6" name="Line 60"/>
              <p:cNvSpPr>
                <a:spLocks noChangeShapeType="1"/>
              </p:cNvSpPr>
              <p:nvPr/>
            </p:nvSpPr>
            <p:spPr bwMode="auto">
              <a:xfrm>
                <a:off x="4391" y="1917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7" name="Line 61"/>
              <p:cNvSpPr>
                <a:spLocks noChangeShapeType="1"/>
              </p:cNvSpPr>
              <p:nvPr/>
            </p:nvSpPr>
            <p:spPr bwMode="auto">
              <a:xfrm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8" name="Line 62"/>
              <p:cNvSpPr>
                <a:spLocks noChangeShapeType="1"/>
              </p:cNvSpPr>
              <p:nvPr/>
            </p:nvSpPr>
            <p:spPr bwMode="auto">
              <a:xfrm flipH="1"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79" name="Line 63"/>
              <p:cNvSpPr>
                <a:spLocks noChangeShapeType="1"/>
              </p:cNvSpPr>
              <p:nvPr/>
            </p:nvSpPr>
            <p:spPr bwMode="auto">
              <a:xfrm>
                <a:off x="4808" y="1577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0" name="Line 64"/>
              <p:cNvSpPr>
                <a:spLocks noChangeShapeType="1"/>
              </p:cNvSpPr>
              <p:nvPr/>
            </p:nvSpPr>
            <p:spPr bwMode="auto">
              <a:xfrm>
                <a:off x="4786" y="159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1" name="Line 65"/>
              <p:cNvSpPr>
                <a:spLocks noChangeShapeType="1"/>
              </p:cNvSpPr>
              <p:nvPr/>
            </p:nvSpPr>
            <p:spPr bwMode="auto">
              <a:xfrm>
                <a:off x="5090" y="129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2" name="Line 66"/>
              <p:cNvSpPr>
                <a:spLocks noChangeShapeType="1"/>
              </p:cNvSpPr>
              <p:nvPr/>
            </p:nvSpPr>
            <p:spPr bwMode="auto">
              <a:xfrm flipH="1">
                <a:off x="5090" y="129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3" name="Line 67"/>
              <p:cNvSpPr>
                <a:spLocks noChangeShapeType="1"/>
              </p:cNvSpPr>
              <p:nvPr/>
            </p:nvSpPr>
            <p:spPr bwMode="auto">
              <a:xfrm>
                <a:off x="5111" y="129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4" name="Line 68"/>
              <p:cNvSpPr>
                <a:spLocks noChangeShapeType="1"/>
              </p:cNvSpPr>
              <p:nvPr/>
            </p:nvSpPr>
            <p:spPr bwMode="auto">
              <a:xfrm>
                <a:off x="5090" y="131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5" name="Line 69"/>
              <p:cNvSpPr>
                <a:spLocks noChangeShapeType="1"/>
              </p:cNvSpPr>
              <p:nvPr/>
            </p:nvSpPr>
            <p:spPr bwMode="auto">
              <a:xfrm>
                <a:off x="3774" y="266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6" name="Line 70"/>
              <p:cNvSpPr>
                <a:spLocks noChangeShapeType="1"/>
              </p:cNvSpPr>
              <p:nvPr/>
            </p:nvSpPr>
            <p:spPr bwMode="auto">
              <a:xfrm flipH="1">
                <a:off x="3774" y="266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7" name="Line 71"/>
              <p:cNvSpPr>
                <a:spLocks noChangeShapeType="1"/>
              </p:cNvSpPr>
              <p:nvPr/>
            </p:nvSpPr>
            <p:spPr bwMode="auto">
              <a:xfrm>
                <a:off x="3795" y="266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8" name="Line 72"/>
              <p:cNvSpPr>
                <a:spLocks noChangeShapeType="1"/>
              </p:cNvSpPr>
              <p:nvPr/>
            </p:nvSpPr>
            <p:spPr bwMode="auto">
              <a:xfrm>
                <a:off x="3774" y="268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89" name="Line 73"/>
              <p:cNvSpPr>
                <a:spLocks noChangeShapeType="1"/>
              </p:cNvSpPr>
              <p:nvPr/>
            </p:nvSpPr>
            <p:spPr bwMode="auto">
              <a:xfrm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0" name="Line 74"/>
              <p:cNvSpPr>
                <a:spLocks noChangeShapeType="1"/>
              </p:cNvSpPr>
              <p:nvPr/>
            </p:nvSpPr>
            <p:spPr bwMode="auto">
              <a:xfrm flipH="1"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1" name="Line 75"/>
              <p:cNvSpPr>
                <a:spLocks noChangeShapeType="1"/>
              </p:cNvSpPr>
              <p:nvPr/>
            </p:nvSpPr>
            <p:spPr bwMode="auto">
              <a:xfrm>
                <a:off x="5191" y="1242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2" name="Line 76"/>
              <p:cNvSpPr>
                <a:spLocks noChangeShapeType="1"/>
              </p:cNvSpPr>
              <p:nvPr/>
            </p:nvSpPr>
            <p:spPr bwMode="auto">
              <a:xfrm>
                <a:off x="5169" y="1264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3" name="Line 77"/>
              <p:cNvSpPr>
                <a:spLocks noChangeShapeType="1"/>
              </p:cNvSpPr>
              <p:nvPr/>
            </p:nvSpPr>
            <p:spPr bwMode="auto">
              <a:xfrm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4" name="Line 78"/>
              <p:cNvSpPr>
                <a:spLocks noChangeShapeType="1"/>
              </p:cNvSpPr>
              <p:nvPr/>
            </p:nvSpPr>
            <p:spPr bwMode="auto">
              <a:xfrm flipH="1"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5" name="Line 79"/>
              <p:cNvSpPr>
                <a:spLocks noChangeShapeType="1"/>
              </p:cNvSpPr>
              <p:nvPr/>
            </p:nvSpPr>
            <p:spPr bwMode="auto">
              <a:xfrm>
                <a:off x="4826" y="153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6" name="Line 80"/>
              <p:cNvSpPr>
                <a:spLocks noChangeShapeType="1"/>
              </p:cNvSpPr>
              <p:nvPr/>
            </p:nvSpPr>
            <p:spPr bwMode="auto">
              <a:xfrm>
                <a:off x="4805" y="155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7" name="Line 81"/>
              <p:cNvSpPr>
                <a:spLocks noChangeShapeType="1"/>
              </p:cNvSpPr>
              <p:nvPr/>
            </p:nvSpPr>
            <p:spPr bwMode="auto">
              <a:xfrm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8" name="Line 82"/>
              <p:cNvSpPr>
                <a:spLocks noChangeShapeType="1"/>
              </p:cNvSpPr>
              <p:nvPr/>
            </p:nvSpPr>
            <p:spPr bwMode="auto">
              <a:xfrm flipH="1"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199" name="Line 83"/>
              <p:cNvSpPr>
                <a:spLocks noChangeShapeType="1"/>
              </p:cNvSpPr>
              <p:nvPr/>
            </p:nvSpPr>
            <p:spPr bwMode="auto">
              <a:xfrm>
                <a:off x="4995" y="137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0" name="Line 84"/>
              <p:cNvSpPr>
                <a:spLocks noChangeShapeType="1"/>
              </p:cNvSpPr>
              <p:nvPr/>
            </p:nvSpPr>
            <p:spPr bwMode="auto">
              <a:xfrm>
                <a:off x="4973" y="13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1" name="Line 85"/>
              <p:cNvSpPr>
                <a:spLocks noChangeShapeType="1"/>
              </p:cNvSpPr>
              <p:nvPr/>
            </p:nvSpPr>
            <p:spPr bwMode="auto">
              <a:xfrm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2" name="Line 86"/>
              <p:cNvSpPr>
                <a:spLocks noChangeShapeType="1"/>
              </p:cNvSpPr>
              <p:nvPr/>
            </p:nvSpPr>
            <p:spPr bwMode="auto">
              <a:xfrm flipH="1"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3" name="Line 87"/>
              <p:cNvSpPr>
                <a:spLocks noChangeShapeType="1"/>
              </p:cNvSpPr>
              <p:nvPr/>
            </p:nvSpPr>
            <p:spPr bwMode="auto">
              <a:xfrm>
                <a:off x="4808" y="1577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4" name="Line 88"/>
              <p:cNvSpPr>
                <a:spLocks noChangeShapeType="1"/>
              </p:cNvSpPr>
              <p:nvPr/>
            </p:nvSpPr>
            <p:spPr bwMode="auto">
              <a:xfrm>
                <a:off x="4786" y="159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5" name="Line 89"/>
              <p:cNvSpPr>
                <a:spLocks noChangeShapeType="1"/>
              </p:cNvSpPr>
              <p:nvPr/>
            </p:nvSpPr>
            <p:spPr bwMode="auto">
              <a:xfrm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6" name="Line 90"/>
              <p:cNvSpPr>
                <a:spLocks noChangeShapeType="1"/>
              </p:cNvSpPr>
              <p:nvPr/>
            </p:nvSpPr>
            <p:spPr bwMode="auto">
              <a:xfrm flipH="1"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7" name="Line 91"/>
              <p:cNvSpPr>
                <a:spLocks noChangeShapeType="1"/>
              </p:cNvSpPr>
              <p:nvPr/>
            </p:nvSpPr>
            <p:spPr bwMode="auto">
              <a:xfrm>
                <a:off x="4826" y="153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8" name="Line 92"/>
              <p:cNvSpPr>
                <a:spLocks noChangeShapeType="1"/>
              </p:cNvSpPr>
              <p:nvPr/>
            </p:nvSpPr>
            <p:spPr bwMode="auto">
              <a:xfrm>
                <a:off x="4805" y="155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09" name="Line 93"/>
              <p:cNvSpPr>
                <a:spLocks noChangeShapeType="1"/>
              </p:cNvSpPr>
              <p:nvPr/>
            </p:nvSpPr>
            <p:spPr bwMode="auto">
              <a:xfrm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0" name="Line 94"/>
              <p:cNvSpPr>
                <a:spLocks noChangeShapeType="1"/>
              </p:cNvSpPr>
              <p:nvPr/>
            </p:nvSpPr>
            <p:spPr bwMode="auto">
              <a:xfrm flipH="1"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1" name="Line 95"/>
              <p:cNvSpPr>
                <a:spLocks noChangeShapeType="1"/>
              </p:cNvSpPr>
              <p:nvPr/>
            </p:nvSpPr>
            <p:spPr bwMode="auto">
              <a:xfrm>
                <a:off x="4995" y="137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2" name="Line 96"/>
              <p:cNvSpPr>
                <a:spLocks noChangeShapeType="1"/>
              </p:cNvSpPr>
              <p:nvPr/>
            </p:nvSpPr>
            <p:spPr bwMode="auto">
              <a:xfrm>
                <a:off x="4973" y="13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3" name="Line 97"/>
              <p:cNvSpPr>
                <a:spLocks noChangeShapeType="1"/>
              </p:cNvSpPr>
              <p:nvPr/>
            </p:nvSpPr>
            <p:spPr bwMode="auto">
              <a:xfrm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4" name="Line 98"/>
              <p:cNvSpPr>
                <a:spLocks noChangeShapeType="1"/>
              </p:cNvSpPr>
              <p:nvPr/>
            </p:nvSpPr>
            <p:spPr bwMode="auto">
              <a:xfrm flipH="1"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5" name="Line 99"/>
              <p:cNvSpPr>
                <a:spLocks noChangeShapeType="1"/>
              </p:cNvSpPr>
              <p:nvPr/>
            </p:nvSpPr>
            <p:spPr bwMode="auto">
              <a:xfrm>
                <a:off x="5191" y="1242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6" name="Line 100"/>
              <p:cNvSpPr>
                <a:spLocks noChangeShapeType="1"/>
              </p:cNvSpPr>
              <p:nvPr/>
            </p:nvSpPr>
            <p:spPr bwMode="auto">
              <a:xfrm>
                <a:off x="5169" y="1264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7" name="Line 101"/>
              <p:cNvSpPr>
                <a:spLocks noChangeShapeType="1"/>
              </p:cNvSpPr>
              <p:nvPr/>
            </p:nvSpPr>
            <p:spPr bwMode="auto">
              <a:xfrm>
                <a:off x="5090" y="129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8" name="Line 102"/>
              <p:cNvSpPr>
                <a:spLocks noChangeShapeType="1"/>
              </p:cNvSpPr>
              <p:nvPr/>
            </p:nvSpPr>
            <p:spPr bwMode="auto">
              <a:xfrm flipH="1">
                <a:off x="5090" y="129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19" name="Line 103"/>
              <p:cNvSpPr>
                <a:spLocks noChangeShapeType="1"/>
              </p:cNvSpPr>
              <p:nvPr/>
            </p:nvSpPr>
            <p:spPr bwMode="auto">
              <a:xfrm>
                <a:off x="5111" y="129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0" name="Line 104"/>
              <p:cNvSpPr>
                <a:spLocks noChangeShapeType="1"/>
              </p:cNvSpPr>
              <p:nvPr/>
            </p:nvSpPr>
            <p:spPr bwMode="auto">
              <a:xfrm>
                <a:off x="5090" y="131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1" name="Line 105"/>
              <p:cNvSpPr>
                <a:spLocks noChangeShapeType="1"/>
              </p:cNvSpPr>
              <p:nvPr/>
            </p:nvSpPr>
            <p:spPr bwMode="auto">
              <a:xfrm>
                <a:off x="4390" y="189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2" name="Line 106"/>
              <p:cNvSpPr>
                <a:spLocks noChangeShapeType="1"/>
              </p:cNvSpPr>
              <p:nvPr/>
            </p:nvSpPr>
            <p:spPr bwMode="auto">
              <a:xfrm flipH="1">
                <a:off x="4390" y="189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3" name="Line 107"/>
              <p:cNvSpPr>
                <a:spLocks noChangeShapeType="1"/>
              </p:cNvSpPr>
              <p:nvPr/>
            </p:nvSpPr>
            <p:spPr bwMode="auto">
              <a:xfrm>
                <a:off x="4411" y="1896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4" name="Line 108"/>
              <p:cNvSpPr>
                <a:spLocks noChangeShapeType="1"/>
              </p:cNvSpPr>
              <p:nvPr/>
            </p:nvSpPr>
            <p:spPr bwMode="auto">
              <a:xfrm>
                <a:off x="4390" y="1918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5" name="Line 109"/>
              <p:cNvSpPr>
                <a:spLocks noChangeShapeType="1"/>
              </p:cNvSpPr>
              <p:nvPr/>
            </p:nvSpPr>
            <p:spPr bwMode="auto">
              <a:xfrm>
                <a:off x="4651" y="164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6" name="Line 110"/>
              <p:cNvSpPr>
                <a:spLocks noChangeShapeType="1"/>
              </p:cNvSpPr>
              <p:nvPr/>
            </p:nvSpPr>
            <p:spPr bwMode="auto">
              <a:xfrm flipH="1">
                <a:off x="4651" y="164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7" name="Line 111"/>
              <p:cNvSpPr>
                <a:spLocks noChangeShapeType="1"/>
              </p:cNvSpPr>
              <p:nvPr/>
            </p:nvSpPr>
            <p:spPr bwMode="auto">
              <a:xfrm>
                <a:off x="4673" y="164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8" name="Line 112"/>
              <p:cNvSpPr>
                <a:spLocks noChangeShapeType="1"/>
              </p:cNvSpPr>
              <p:nvPr/>
            </p:nvSpPr>
            <p:spPr bwMode="auto">
              <a:xfrm>
                <a:off x="4651" y="166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29" name="Line 113"/>
              <p:cNvSpPr>
                <a:spLocks noChangeShapeType="1"/>
              </p:cNvSpPr>
              <p:nvPr/>
            </p:nvSpPr>
            <p:spPr bwMode="auto">
              <a:xfrm>
                <a:off x="5208" y="1188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0" name="Line 114"/>
              <p:cNvSpPr>
                <a:spLocks noChangeShapeType="1"/>
              </p:cNvSpPr>
              <p:nvPr/>
            </p:nvSpPr>
            <p:spPr bwMode="auto">
              <a:xfrm flipH="1">
                <a:off x="5208" y="1188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1" name="Line 115"/>
              <p:cNvSpPr>
                <a:spLocks noChangeShapeType="1"/>
              </p:cNvSpPr>
              <p:nvPr/>
            </p:nvSpPr>
            <p:spPr bwMode="auto">
              <a:xfrm>
                <a:off x="5230" y="1188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2" name="Line 116"/>
              <p:cNvSpPr>
                <a:spLocks noChangeShapeType="1"/>
              </p:cNvSpPr>
              <p:nvPr/>
            </p:nvSpPr>
            <p:spPr bwMode="auto">
              <a:xfrm>
                <a:off x="5208" y="120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3" name="Line 117"/>
              <p:cNvSpPr>
                <a:spLocks noChangeShapeType="1"/>
              </p:cNvSpPr>
              <p:nvPr/>
            </p:nvSpPr>
            <p:spPr bwMode="auto">
              <a:xfrm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4" name="Line 118"/>
              <p:cNvSpPr>
                <a:spLocks noChangeShapeType="1"/>
              </p:cNvSpPr>
              <p:nvPr/>
            </p:nvSpPr>
            <p:spPr bwMode="auto">
              <a:xfrm flipH="1"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5" name="Line 119"/>
              <p:cNvSpPr>
                <a:spLocks noChangeShapeType="1"/>
              </p:cNvSpPr>
              <p:nvPr/>
            </p:nvSpPr>
            <p:spPr bwMode="auto">
              <a:xfrm>
                <a:off x="4951" y="142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6" name="Line 120"/>
              <p:cNvSpPr>
                <a:spLocks noChangeShapeType="1"/>
              </p:cNvSpPr>
              <p:nvPr/>
            </p:nvSpPr>
            <p:spPr bwMode="auto">
              <a:xfrm>
                <a:off x="4929" y="144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7" name="Line 121"/>
              <p:cNvSpPr>
                <a:spLocks noChangeShapeType="1"/>
              </p:cNvSpPr>
              <p:nvPr/>
            </p:nvSpPr>
            <p:spPr bwMode="auto">
              <a:xfrm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8" name="Line 122"/>
              <p:cNvSpPr>
                <a:spLocks noChangeShapeType="1"/>
              </p:cNvSpPr>
              <p:nvPr/>
            </p:nvSpPr>
            <p:spPr bwMode="auto">
              <a:xfrm flipH="1"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39" name="Line 123"/>
              <p:cNvSpPr>
                <a:spLocks noChangeShapeType="1"/>
              </p:cNvSpPr>
              <p:nvPr/>
            </p:nvSpPr>
            <p:spPr bwMode="auto">
              <a:xfrm>
                <a:off x="5206" y="122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0" name="Line 124"/>
              <p:cNvSpPr>
                <a:spLocks noChangeShapeType="1"/>
              </p:cNvSpPr>
              <p:nvPr/>
            </p:nvSpPr>
            <p:spPr bwMode="auto">
              <a:xfrm>
                <a:off x="5185" y="124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1" name="Line 125"/>
              <p:cNvSpPr>
                <a:spLocks noChangeShapeType="1"/>
              </p:cNvSpPr>
              <p:nvPr/>
            </p:nvSpPr>
            <p:spPr bwMode="auto">
              <a:xfrm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2" name="Line 126"/>
              <p:cNvSpPr>
                <a:spLocks noChangeShapeType="1"/>
              </p:cNvSpPr>
              <p:nvPr/>
            </p:nvSpPr>
            <p:spPr bwMode="auto">
              <a:xfrm flipH="1">
                <a:off x="4786" y="157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3" name="Line 127"/>
              <p:cNvSpPr>
                <a:spLocks noChangeShapeType="1"/>
              </p:cNvSpPr>
              <p:nvPr/>
            </p:nvSpPr>
            <p:spPr bwMode="auto">
              <a:xfrm>
                <a:off x="4808" y="1577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4" name="Line 128"/>
              <p:cNvSpPr>
                <a:spLocks noChangeShapeType="1"/>
              </p:cNvSpPr>
              <p:nvPr/>
            </p:nvSpPr>
            <p:spPr bwMode="auto">
              <a:xfrm>
                <a:off x="4786" y="159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5" name="Line 129"/>
              <p:cNvSpPr>
                <a:spLocks noChangeShapeType="1"/>
              </p:cNvSpPr>
              <p:nvPr/>
            </p:nvSpPr>
            <p:spPr bwMode="auto">
              <a:xfrm>
                <a:off x="5090" y="129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6" name="Line 130"/>
              <p:cNvSpPr>
                <a:spLocks noChangeShapeType="1"/>
              </p:cNvSpPr>
              <p:nvPr/>
            </p:nvSpPr>
            <p:spPr bwMode="auto">
              <a:xfrm flipH="1">
                <a:off x="5090" y="129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7" name="Line 131"/>
              <p:cNvSpPr>
                <a:spLocks noChangeShapeType="1"/>
              </p:cNvSpPr>
              <p:nvPr/>
            </p:nvSpPr>
            <p:spPr bwMode="auto">
              <a:xfrm>
                <a:off x="5111" y="129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8" name="Line 132"/>
              <p:cNvSpPr>
                <a:spLocks noChangeShapeType="1"/>
              </p:cNvSpPr>
              <p:nvPr/>
            </p:nvSpPr>
            <p:spPr bwMode="auto">
              <a:xfrm>
                <a:off x="5090" y="1313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49" name="Line 133"/>
              <p:cNvSpPr>
                <a:spLocks noChangeShapeType="1"/>
              </p:cNvSpPr>
              <p:nvPr/>
            </p:nvSpPr>
            <p:spPr bwMode="auto">
              <a:xfrm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0" name="Line 134"/>
              <p:cNvSpPr>
                <a:spLocks noChangeShapeType="1"/>
              </p:cNvSpPr>
              <p:nvPr/>
            </p:nvSpPr>
            <p:spPr bwMode="auto">
              <a:xfrm flipH="1">
                <a:off x="5169" y="1242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1" name="Line 135"/>
              <p:cNvSpPr>
                <a:spLocks noChangeShapeType="1"/>
              </p:cNvSpPr>
              <p:nvPr/>
            </p:nvSpPr>
            <p:spPr bwMode="auto">
              <a:xfrm>
                <a:off x="5191" y="1242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2" name="Line 136"/>
              <p:cNvSpPr>
                <a:spLocks noChangeShapeType="1"/>
              </p:cNvSpPr>
              <p:nvPr/>
            </p:nvSpPr>
            <p:spPr bwMode="auto">
              <a:xfrm>
                <a:off x="5169" y="1264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3" name="Line 137"/>
              <p:cNvSpPr>
                <a:spLocks noChangeShapeType="1"/>
              </p:cNvSpPr>
              <p:nvPr/>
            </p:nvSpPr>
            <p:spPr bwMode="auto">
              <a:xfrm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4" name="Line 138"/>
              <p:cNvSpPr>
                <a:spLocks noChangeShapeType="1"/>
              </p:cNvSpPr>
              <p:nvPr/>
            </p:nvSpPr>
            <p:spPr bwMode="auto">
              <a:xfrm flipH="1">
                <a:off x="4973" y="13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5" name="Line 139"/>
              <p:cNvSpPr>
                <a:spLocks noChangeShapeType="1"/>
              </p:cNvSpPr>
              <p:nvPr/>
            </p:nvSpPr>
            <p:spPr bwMode="auto">
              <a:xfrm>
                <a:off x="4995" y="137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6" name="Line 140"/>
              <p:cNvSpPr>
                <a:spLocks noChangeShapeType="1"/>
              </p:cNvSpPr>
              <p:nvPr/>
            </p:nvSpPr>
            <p:spPr bwMode="auto">
              <a:xfrm>
                <a:off x="4973" y="13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7" name="Line 141"/>
              <p:cNvSpPr>
                <a:spLocks noChangeShapeType="1"/>
              </p:cNvSpPr>
              <p:nvPr/>
            </p:nvSpPr>
            <p:spPr bwMode="auto">
              <a:xfrm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8" name="Line 142"/>
              <p:cNvSpPr>
                <a:spLocks noChangeShapeType="1"/>
              </p:cNvSpPr>
              <p:nvPr/>
            </p:nvSpPr>
            <p:spPr bwMode="auto">
              <a:xfrm flipH="1">
                <a:off x="4805" y="153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59" name="Line 143"/>
              <p:cNvSpPr>
                <a:spLocks noChangeShapeType="1"/>
              </p:cNvSpPr>
              <p:nvPr/>
            </p:nvSpPr>
            <p:spPr bwMode="auto">
              <a:xfrm>
                <a:off x="4826" y="153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0" name="Line 144"/>
              <p:cNvSpPr>
                <a:spLocks noChangeShapeType="1"/>
              </p:cNvSpPr>
              <p:nvPr/>
            </p:nvSpPr>
            <p:spPr bwMode="auto">
              <a:xfrm>
                <a:off x="4805" y="155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1" name="Line 145"/>
              <p:cNvSpPr>
                <a:spLocks noChangeShapeType="1"/>
              </p:cNvSpPr>
              <p:nvPr/>
            </p:nvSpPr>
            <p:spPr bwMode="auto">
              <a:xfrm>
                <a:off x="4391" y="189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2" name="Line 146"/>
              <p:cNvSpPr>
                <a:spLocks noChangeShapeType="1"/>
              </p:cNvSpPr>
              <p:nvPr/>
            </p:nvSpPr>
            <p:spPr bwMode="auto">
              <a:xfrm flipH="1">
                <a:off x="4391" y="189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3" name="Line 147"/>
              <p:cNvSpPr>
                <a:spLocks noChangeShapeType="1"/>
              </p:cNvSpPr>
              <p:nvPr/>
            </p:nvSpPr>
            <p:spPr bwMode="auto">
              <a:xfrm>
                <a:off x="4412" y="189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4" name="Line 148"/>
              <p:cNvSpPr>
                <a:spLocks noChangeShapeType="1"/>
              </p:cNvSpPr>
              <p:nvPr/>
            </p:nvSpPr>
            <p:spPr bwMode="auto">
              <a:xfrm>
                <a:off x="4391" y="1917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5" name="Line 149"/>
              <p:cNvSpPr>
                <a:spLocks noChangeShapeType="1"/>
              </p:cNvSpPr>
              <p:nvPr/>
            </p:nvSpPr>
            <p:spPr bwMode="auto">
              <a:xfrm>
                <a:off x="5209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6" name="Line 150"/>
              <p:cNvSpPr>
                <a:spLocks noChangeShapeType="1"/>
              </p:cNvSpPr>
              <p:nvPr/>
            </p:nvSpPr>
            <p:spPr bwMode="auto">
              <a:xfrm flipH="1">
                <a:off x="5209" y="118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7" name="Line 151"/>
              <p:cNvSpPr>
                <a:spLocks noChangeShapeType="1"/>
              </p:cNvSpPr>
              <p:nvPr/>
            </p:nvSpPr>
            <p:spPr bwMode="auto">
              <a:xfrm>
                <a:off x="5231" y="118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8" name="Line 152"/>
              <p:cNvSpPr>
                <a:spLocks noChangeShapeType="1"/>
              </p:cNvSpPr>
              <p:nvPr/>
            </p:nvSpPr>
            <p:spPr bwMode="auto">
              <a:xfrm>
                <a:off x="5209" y="121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69" name="Line 153"/>
              <p:cNvSpPr>
                <a:spLocks noChangeShapeType="1"/>
              </p:cNvSpPr>
              <p:nvPr/>
            </p:nvSpPr>
            <p:spPr bwMode="auto">
              <a:xfrm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0" name="Line 154"/>
              <p:cNvSpPr>
                <a:spLocks noChangeShapeType="1"/>
              </p:cNvSpPr>
              <p:nvPr/>
            </p:nvSpPr>
            <p:spPr bwMode="auto">
              <a:xfrm flipH="1">
                <a:off x="4929" y="1421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1" name="Line 155"/>
              <p:cNvSpPr>
                <a:spLocks noChangeShapeType="1"/>
              </p:cNvSpPr>
              <p:nvPr/>
            </p:nvSpPr>
            <p:spPr bwMode="auto">
              <a:xfrm>
                <a:off x="4951" y="142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2" name="Line 156"/>
              <p:cNvSpPr>
                <a:spLocks noChangeShapeType="1"/>
              </p:cNvSpPr>
              <p:nvPr/>
            </p:nvSpPr>
            <p:spPr bwMode="auto">
              <a:xfrm>
                <a:off x="4929" y="1442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3" name="Line 157"/>
              <p:cNvSpPr>
                <a:spLocks noChangeShapeType="1"/>
              </p:cNvSpPr>
              <p:nvPr/>
            </p:nvSpPr>
            <p:spPr bwMode="auto">
              <a:xfrm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4" name="Line 158"/>
              <p:cNvSpPr>
                <a:spLocks noChangeShapeType="1"/>
              </p:cNvSpPr>
              <p:nvPr/>
            </p:nvSpPr>
            <p:spPr bwMode="auto">
              <a:xfrm flipH="1">
                <a:off x="5185" y="122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5" name="Line 159"/>
              <p:cNvSpPr>
                <a:spLocks noChangeShapeType="1"/>
              </p:cNvSpPr>
              <p:nvPr/>
            </p:nvSpPr>
            <p:spPr bwMode="auto">
              <a:xfrm>
                <a:off x="5206" y="122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6" name="Line 160"/>
              <p:cNvSpPr>
                <a:spLocks noChangeShapeType="1"/>
              </p:cNvSpPr>
              <p:nvPr/>
            </p:nvSpPr>
            <p:spPr bwMode="auto">
              <a:xfrm>
                <a:off x="5185" y="124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7" name="Line 161"/>
              <p:cNvSpPr>
                <a:spLocks noChangeShapeType="1"/>
              </p:cNvSpPr>
              <p:nvPr/>
            </p:nvSpPr>
            <p:spPr bwMode="auto">
              <a:xfrm>
                <a:off x="4650" y="164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8" name="Line 162"/>
              <p:cNvSpPr>
                <a:spLocks noChangeShapeType="1"/>
              </p:cNvSpPr>
              <p:nvPr/>
            </p:nvSpPr>
            <p:spPr bwMode="auto">
              <a:xfrm flipH="1">
                <a:off x="4650" y="1646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79" name="Line 163"/>
              <p:cNvSpPr>
                <a:spLocks noChangeShapeType="1"/>
              </p:cNvSpPr>
              <p:nvPr/>
            </p:nvSpPr>
            <p:spPr bwMode="auto">
              <a:xfrm>
                <a:off x="4672" y="1646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0" name="Line 164"/>
              <p:cNvSpPr>
                <a:spLocks noChangeShapeType="1"/>
              </p:cNvSpPr>
              <p:nvPr/>
            </p:nvSpPr>
            <p:spPr bwMode="auto">
              <a:xfrm>
                <a:off x="4650" y="1667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1" name="Line 165"/>
              <p:cNvSpPr>
                <a:spLocks noChangeShapeType="1"/>
              </p:cNvSpPr>
              <p:nvPr/>
            </p:nvSpPr>
            <p:spPr bwMode="auto">
              <a:xfrm>
                <a:off x="4240" y="19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2" name="Line 166"/>
              <p:cNvSpPr>
                <a:spLocks noChangeShapeType="1"/>
              </p:cNvSpPr>
              <p:nvPr/>
            </p:nvSpPr>
            <p:spPr bwMode="auto">
              <a:xfrm flipH="1">
                <a:off x="4240" y="1973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3" name="Line 167"/>
              <p:cNvSpPr>
                <a:spLocks noChangeShapeType="1"/>
              </p:cNvSpPr>
              <p:nvPr/>
            </p:nvSpPr>
            <p:spPr bwMode="auto">
              <a:xfrm>
                <a:off x="4261" y="1973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4" name="Line 168"/>
              <p:cNvSpPr>
                <a:spLocks noChangeShapeType="1"/>
              </p:cNvSpPr>
              <p:nvPr/>
            </p:nvSpPr>
            <p:spPr bwMode="auto">
              <a:xfrm>
                <a:off x="4240" y="1994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5" name="Line 169"/>
              <p:cNvSpPr>
                <a:spLocks noChangeShapeType="1"/>
              </p:cNvSpPr>
              <p:nvPr/>
            </p:nvSpPr>
            <p:spPr bwMode="auto">
              <a:xfrm>
                <a:off x="4258" y="1961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6" name="Line 170"/>
              <p:cNvSpPr>
                <a:spLocks noChangeShapeType="1"/>
              </p:cNvSpPr>
              <p:nvPr/>
            </p:nvSpPr>
            <p:spPr bwMode="auto">
              <a:xfrm flipH="1">
                <a:off x="4258" y="1961"/>
                <a:ext cx="44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7" name="Line 171"/>
              <p:cNvSpPr>
                <a:spLocks noChangeShapeType="1"/>
              </p:cNvSpPr>
              <p:nvPr/>
            </p:nvSpPr>
            <p:spPr bwMode="auto">
              <a:xfrm>
                <a:off x="4280" y="1961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8" name="Line 172"/>
              <p:cNvSpPr>
                <a:spLocks noChangeShapeType="1"/>
              </p:cNvSpPr>
              <p:nvPr/>
            </p:nvSpPr>
            <p:spPr bwMode="auto">
              <a:xfrm>
                <a:off x="4258" y="1982"/>
                <a:ext cx="4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89" name="Line 173"/>
              <p:cNvSpPr>
                <a:spLocks noChangeShapeType="1"/>
              </p:cNvSpPr>
              <p:nvPr/>
            </p:nvSpPr>
            <p:spPr bwMode="auto">
              <a:xfrm>
                <a:off x="4243" y="19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0" name="Line 174"/>
              <p:cNvSpPr>
                <a:spLocks noChangeShapeType="1"/>
              </p:cNvSpPr>
              <p:nvPr/>
            </p:nvSpPr>
            <p:spPr bwMode="auto">
              <a:xfrm flipH="1">
                <a:off x="4243" y="1974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1" name="Line 175"/>
              <p:cNvSpPr>
                <a:spLocks noChangeShapeType="1"/>
              </p:cNvSpPr>
              <p:nvPr/>
            </p:nvSpPr>
            <p:spPr bwMode="auto">
              <a:xfrm>
                <a:off x="4264" y="1974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2" name="Line 176"/>
              <p:cNvSpPr>
                <a:spLocks noChangeShapeType="1"/>
              </p:cNvSpPr>
              <p:nvPr/>
            </p:nvSpPr>
            <p:spPr bwMode="auto">
              <a:xfrm>
                <a:off x="4243" y="1995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3" name="Line 177"/>
              <p:cNvSpPr>
                <a:spLocks noChangeShapeType="1"/>
              </p:cNvSpPr>
              <p:nvPr/>
            </p:nvSpPr>
            <p:spPr bwMode="auto">
              <a:xfrm>
                <a:off x="4236" y="197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4" name="Line 178"/>
              <p:cNvSpPr>
                <a:spLocks noChangeShapeType="1"/>
              </p:cNvSpPr>
              <p:nvPr/>
            </p:nvSpPr>
            <p:spPr bwMode="auto">
              <a:xfrm flipH="1">
                <a:off x="4236" y="197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5" name="Line 179"/>
              <p:cNvSpPr>
                <a:spLocks noChangeShapeType="1"/>
              </p:cNvSpPr>
              <p:nvPr/>
            </p:nvSpPr>
            <p:spPr bwMode="auto">
              <a:xfrm>
                <a:off x="4257" y="197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6" name="Line 180"/>
              <p:cNvSpPr>
                <a:spLocks noChangeShapeType="1"/>
              </p:cNvSpPr>
              <p:nvPr/>
            </p:nvSpPr>
            <p:spPr bwMode="auto">
              <a:xfrm>
                <a:off x="4236" y="200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7" name="Line 181"/>
              <p:cNvSpPr>
                <a:spLocks noChangeShapeType="1"/>
              </p:cNvSpPr>
              <p:nvPr/>
            </p:nvSpPr>
            <p:spPr bwMode="auto">
              <a:xfrm>
                <a:off x="4235" y="198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8" name="Line 182"/>
              <p:cNvSpPr>
                <a:spLocks noChangeShapeType="1"/>
              </p:cNvSpPr>
              <p:nvPr/>
            </p:nvSpPr>
            <p:spPr bwMode="auto">
              <a:xfrm flipH="1">
                <a:off x="4235" y="1980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299" name="Line 183"/>
              <p:cNvSpPr>
                <a:spLocks noChangeShapeType="1"/>
              </p:cNvSpPr>
              <p:nvPr/>
            </p:nvSpPr>
            <p:spPr bwMode="auto">
              <a:xfrm>
                <a:off x="4256" y="1980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0" name="Line 184"/>
              <p:cNvSpPr>
                <a:spLocks noChangeShapeType="1"/>
              </p:cNvSpPr>
              <p:nvPr/>
            </p:nvSpPr>
            <p:spPr bwMode="auto">
              <a:xfrm>
                <a:off x="4235" y="2001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1" name="Line 185"/>
              <p:cNvSpPr>
                <a:spLocks noChangeShapeType="1"/>
              </p:cNvSpPr>
              <p:nvPr/>
            </p:nvSpPr>
            <p:spPr bwMode="auto">
              <a:xfrm>
                <a:off x="4252" y="196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2" name="Line 186"/>
              <p:cNvSpPr>
                <a:spLocks noChangeShapeType="1"/>
              </p:cNvSpPr>
              <p:nvPr/>
            </p:nvSpPr>
            <p:spPr bwMode="auto">
              <a:xfrm flipH="1">
                <a:off x="4252" y="1967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3" name="Line 187"/>
              <p:cNvSpPr>
                <a:spLocks noChangeShapeType="1"/>
              </p:cNvSpPr>
              <p:nvPr/>
            </p:nvSpPr>
            <p:spPr bwMode="auto">
              <a:xfrm>
                <a:off x="4273" y="1967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4" name="Line 188"/>
              <p:cNvSpPr>
                <a:spLocks noChangeShapeType="1"/>
              </p:cNvSpPr>
              <p:nvPr/>
            </p:nvSpPr>
            <p:spPr bwMode="auto">
              <a:xfrm>
                <a:off x="4252" y="1988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5" name="Line 189"/>
              <p:cNvSpPr>
                <a:spLocks noChangeShapeType="1"/>
              </p:cNvSpPr>
              <p:nvPr/>
            </p:nvSpPr>
            <p:spPr bwMode="auto">
              <a:xfrm>
                <a:off x="4241" y="196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6" name="Line 190"/>
              <p:cNvSpPr>
                <a:spLocks noChangeShapeType="1"/>
              </p:cNvSpPr>
              <p:nvPr/>
            </p:nvSpPr>
            <p:spPr bwMode="auto">
              <a:xfrm flipH="1">
                <a:off x="4241" y="196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7" name="Line 191"/>
              <p:cNvSpPr>
                <a:spLocks noChangeShapeType="1"/>
              </p:cNvSpPr>
              <p:nvPr/>
            </p:nvSpPr>
            <p:spPr bwMode="auto">
              <a:xfrm>
                <a:off x="4262" y="196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8" name="Line 192"/>
              <p:cNvSpPr>
                <a:spLocks noChangeShapeType="1"/>
              </p:cNvSpPr>
              <p:nvPr/>
            </p:nvSpPr>
            <p:spPr bwMode="auto">
              <a:xfrm>
                <a:off x="4241" y="199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09" name="Line 193"/>
              <p:cNvSpPr>
                <a:spLocks noChangeShapeType="1"/>
              </p:cNvSpPr>
              <p:nvPr/>
            </p:nvSpPr>
            <p:spPr bwMode="auto">
              <a:xfrm>
                <a:off x="4251" y="196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0" name="Line 194"/>
              <p:cNvSpPr>
                <a:spLocks noChangeShapeType="1"/>
              </p:cNvSpPr>
              <p:nvPr/>
            </p:nvSpPr>
            <p:spPr bwMode="auto">
              <a:xfrm flipH="1">
                <a:off x="4251" y="196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1" name="Line 195"/>
              <p:cNvSpPr>
                <a:spLocks noChangeShapeType="1"/>
              </p:cNvSpPr>
              <p:nvPr/>
            </p:nvSpPr>
            <p:spPr bwMode="auto">
              <a:xfrm>
                <a:off x="4272" y="196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2" name="Line 196"/>
              <p:cNvSpPr>
                <a:spLocks noChangeShapeType="1"/>
              </p:cNvSpPr>
              <p:nvPr/>
            </p:nvSpPr>
            <p:spPr bwMode="auto">
              <a:xfrm>
                <a:off x="4251" y="198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3" name="Line 197"/>
              <p:cNvSpPr>
                <a:spLocks noChangeShapeType="1"/>
              </p:cNvSpPr>
              <p:nvPr/>
            </p:nvSpPr>
            <p:spPr bwMode="auto">
              <a:xfrm>
                <a:off x="4240" y="196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4" name="Line 198"/>
              <p:cNvSpPr>
                <a:spLocks noChangeShapeType="1"/>
              </p:cNvSpPr>
              <p:nvPr/>
            </p:nvSpPr>
            <p:spPr bwMode="auto">
              <a:xfrm flipH="1">
                <a:off x="4240" y="1969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5" name="Line 199"/>
              <p:cNvSpPr>
                <a:spLocks noChangeShapeType="1"/>
              </p:cNvSpPr>
              <p:nvPr/>
            </p:nvSpPr>
            <p:spPr bwMode="auto">
              <a:xfrm>
                <a:off x="4261" y="1969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6" name="Line 200"/>
              <p:cNvSpPr>
                <a:spLocks noChangeShapeType="1"/>
              </p:cNvSpPr>
              <p:nvPr/>
            </p:nvSpPr>
            <p:spPr bwMode="auto">
              <a:xfrm>
                <a:off x="4240" y="1990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7" name="Line 201"/>
              <p:cNvSpPr>
                <a:spLocks noChangeShapeType="1"/>
              </p:cNvSpPr>
              <p:nvPr/>
            </p:nvSpPr>
            <p:spPr bwMode="auto">
              <a:xfrm>
                <a:off x="4251" y="196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8" name="Line 202"/>
              <p:cNvSpPr>
                <a:spLocks noChangeShapeType="1"/>
              </p:cNvSpPr>
              <p:nvPr/>
            </p:nvSpPr>
            <p:spPr bwMode="auto">
              <a:xfrm flipH="1">
                <a:off x="4251" y="1965"/>
                <a:ext cx="43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19" name="Line 203"/>
              <p:cNvSpPr>
                <a:spLocks noChangeShapeType="1"/>
              </p:cNvSpPr>
              <p:nvPr/>
            </p:nvSpPr>
            <p:spPr bwMode="auto">
              <a:xfrm>
                <a:off x="4272" y="1965"/>
                <a:ext cx="0" cy="4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  <p:sp>
            <p:nvSpPr>
              <p:cNvPr id="320" name="Line 204"/>
              <p:cNvSpPr>
                <a:spLocks noChangeShapeType="1"/>
              </p:cNvSpPr>
              <p:nvPr/>
            </p:nvSpPr>
            <p:spPr bwMode="auto">
              <a:xfrm>
                <a:off x="4251" y="1986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00"/>
              </a:p>
            </p:txBody>
          </p:sp>
        </p:grpSp>
        <p:sp>
          <p:nvSpPr>
            <p:cNvPr id="16" name="Line 206"/>
            <p:cNvSpPr>
              <a:spLocks noChangeShapeType="1"/>
            </p:cNvSpPr>
            <p:nvPr/>
          </p:nvSpPr>
          <p:spPr bwMode="auto">
            <a:xfrm>
              <a:off x="6750050" y="31226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7" name="Line 207"/>
            <p:cNvSpPr>
              <a:spLocks noChangeShapeType="1"/>
            </p:cNvSpPr>
            <p:nvPr/>
          </p:nvSpPr>
          <p:spPr bwMode="auto">
            <a:xfrm flipH="1">
              <a:off x="6750050" y="31226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8" name="Line 208"/>
            <p:cNvSpPr>
              <a:spLocks noChangeShapeType="1"/>
            </p:cNvSpPr>
            <p:nvPr/>
          </p:nvSpPr>
          <p:spPr bwMode="auto">
            <a:xfrm>
              <a:off x="6783388" y="312261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9" name="Line 209"/>
            <p:cNvSpPr>
              <a:spLocks noChangeShapeType="1"/>
            </p:cNvSpPr>
            <p:nvPr/>
          </p:nvSpPr>
          <p:spPr bwMode="auto">
            <a:xfrm>
              <a:off x="6750050" y="315595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0" name="Line 210"/>
            <p:cNvSpPr>
              <a:spLocks noChangeShapeType="1"/>
            </p:cNvSpPr>
            <p:nvPr/>
          </p:nvSpPr>
          <p:spPr bwMode="auto">
            <a:xfrm>
              <a:off x="672306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1" name="Line 211"/>
            <p:cNvSpPr>
              <a:spLocks noChangeShapeType="1"/>
            </p:cNvSpPr>
            <p:nvPr/>
          </p:nvSpPr>
          <p:spPr bwMode="auto">
            <a:xfrm flipH="1">
              <a:off x="672306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2" name="Line 212"/>
            <p:cNvSpPr>
              <a:spLocks noChangeShapeType="1"/>
            </p:cNvSpPr>
            <p:nvPr/>
          </p:nvSpPr>
          <p:spPr bwMode="auto">
            <a:xfrm>
              <a:off x="6756400" y="31432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3" name="Line 213"/>
            <p:cNvSpPr>
              <a:spLocks noChangeShapeType="1"/>
            </p:cNvSpPr>
            <p:nvPr/>
          </p:nvSpPr>
          <p:spPr bwMode="auto">
            <a:xfrm>
              <a:off x="6723063" y="31765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4" name="Line 214"/>
            <p:cNvSpPr>
              <a:spLocks noChangeShapeType="1"/>
            </p:cNvSpPr>
            <p:nvPr/>
          </p:nvSpPr>
          <p:spPr bwMode="auto">
            <a:xfrm>
              <a:off x="6731000" y="31321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5" name="Line 215"/>
            <p:cNvSpPr>
              <a:spLocks noChangeShapeType="1"/>
            </p:cNvSpPr>
            <p:nvPr/>
          </p:nvSpPr>
          <p:spPr bwMode="auto">
            <a:xfrm flipH="1">
              <a:off x="6731000" y="31321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6" name="Line 216"/>
            <p:cNvSpPr>
              <a:spLocks noChangeShapeType="1"/>
            </p:cNvSpPr>
            <p:nvPr/>
          </p:nvSpPr>
          <p:spPr bwMode="auto">
            <a:xfrm>
              <a:off x="6764338" y="313213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7" name="Line 217"/>
            <p:cNvSpPr>
              <a:spLocks noChangeShapeType="1"/>
            </p:cNvSpPr>
            <p:nvPr/>
          </p:nvSpPr>
          <p:spPr bwMode="auto">
            <a:xfrm>
              <a:off x="6731000" y="3165476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8" name="Line 218"/>
            <p:cNvSpPr>
              <a:spLocks noChangeShapeType="1"/>
            </p:cNvSpPr>
            <p:nvPr/>
          </p:nvSpPr>
          <p:spPr bwMode="auto">
            <a:xfrm>
              <a:off x="6724650" y="31400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29" name="Line 219"/>
            <p:cNvSpPr>
              <a:spLocks noChangeShapeType="1"/>
            </p:cNvSpPr>
            <p:nvPr/>
          </p:nvSpPr>
          <p:spPr bwMode="auto">
            <a:xfrm flipH="1">
              <a:off x="6724650" y="314007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0" name="Line 220"/>
            <p:cNvSpPr>
              <a:spLocks noChangeShapeType="1"/>
            </p:cNvSpPr>
            <p:nvPr/>
          </p:nvSpPr>
          <p:spPr bwMode="auto">
            <a:xfrm>
              <a:off x="6757988" y="314007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1" name="Line 221"/>
            <p:cNvSpPr>
              <a:spLocks noChangeShapeType="1"/>
            </p:cNvSpPr>
            <p:nvPr/>
          </p:nvSpPr>
          <p:spPr bwMode="auto">
            <a:xfrm>
              <a:off x="6724650" y="317341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2" name="Line 222"/>
            <p:cNvSpPr>
              <a:spLocks noChangeShapeType="1"/>
            </p:cNvSpPr>
            <p:nvPr/>
          </p:nvSpPr>
          <p:spPr bwMode="auto">
            <a:xfrm>
              <a:off x="6735763" y="31337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3" name="Line 223"/>
            <p:cNvSpPr>
              <a:spLocks noChangeShapeType="1"/>
            </p:cNvSpPr>
            <p:nvPr/>
          </p:nvSpPr>
          <p:spPr bwMode="auto">
            <a:xfrm flipH="1">
              <a:off x="6735763" y="31337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4" name="Line 224"/>
            <p:cNvSpPr>
              <a:spLocks noChangeShapeType="1"/>
            </p:cNvSpPr>
            <p:nvPr/>
          </p:nvSpPr>
          <p:spPr bwMode="auto">
            <a:xfrm>
              <a:off x="6769100" y="313372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5" name="Line 225"/>
            <p:cNvSpPr>
              <a:spLocks noChangeShapeType="1"/>
            </p:cNvSpPr>
            <p:nvPr/>
          </p:nvSpPr>
          <p:spPr bwMode="auto">
            <a:xfrm>
              <a:off x="6735763" y="316706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6" name="Line 226"/>
            <p:cNvSpPr>
              <a:spLocks noChangeShapeType="1"/>
            </p:cNvSpPr>
            <p:nvPr/>
          </p:nvSpPr>
          <p:spPr bwMode="auto">
            <a:xfrm>
              <a:off x="6759575" y="3113088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7" name="Line 227"/>
            <p:cNvSpPr>
              <a:spLocks noChangeShapeType="1"/>
            </p:cNvSpPr>
            <p:nvPr/>
          </p:nvSpPr>
          <p:spPr bwMode="auto">
            <a:xfrm flipH="1">
              <a:off x="6759575" y="3113088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8" name="Line 228"/>
            <p:cNvSpPr>
              <a:spLocks noChangeShapeType="1"/>
            </p:cNvSpPr>
            <p:nvPr/>
          </p:nvSpPr>
          <p:spPr bwMode="auto">
            <a:xfrm>
              <a:off x="6794500" y="311308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39" name="Line 229"/>
            <p:cNvSpPr>
              <a:spLocks noChangeShapeType="1"/>
            </p:cNvSpPr>
            <p:nvPr/>
          </p:nvSpPr>
          <p:spPr bwMode="auto">
            <a:xfrm>
              <a:off x="6759575" y="3146426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0" name="Line 230"/>
            <p:cNvSpPr>
              <a:spLocks noChangeShapeType="1"/>
            </p:cNvSpPr>
            <p:nvPr/>
          </p:nvSpPr>
          <p:spPr bwMode="auto">
            <a:xfrm>
              <a:off x="672306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1" name="Line 231"/>
            <p:cNvSpPr>
              <a:spLocks noChangeShapeType="1"/>
            </p:cNvSpPr>
            <p:nvPr/>
          </p:nvSpPr>
          <p:spPr bwMode="auto">
            <a:xfrm flipH="1">
              <a:off x="6723063" y="31432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2" name="Line 232"/>
            <p:cNvSpPr>
              <a:spLocks noChangeShapeType="1"/>
            </p:cNvSpPr>
            <p:nvPr/>
          </p:nvSpPr>
          <p:spPr bwMode="auto">
            <a:xfrm>
              <a:off x="6756400" y="31432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3" name="Line 233"/>
            <p:cNvSpPr>
              <a:spLocks noChangeShapeType="1"/>
            </p:cNvSpPr>
            <p:nvPr/>
          </p:nvSpPr>
          <p:spPr bwMode="auto">
            <a:xfrm>
              <a:off x="6723063" y="31765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4" name="Line 234"/>
            <p:cNvSpPr>
              <a:spLocks noChangeShapeType="1"/>
            </p:cNvSpPr>
            <p:nvPr/>
          </p:nvSpPr>
          <p:spPr bwMode="auto">
            <a:xfrm>
              <a:off x="6750050" y="31226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5" name="Line 235"/>
            <p:cNvSpPr>
              <a:spLocks noChangeShapeType="1"/>
            </p:cNvSpPr>
            <p:nvPr/>
          </p:nvSpPr>
          <p:spPr bwMode="auto">
            <a:xfrm flipH="1">
              <a:off x="6750050" y="312261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6" name="Line 236"/>
            <p:cNvSpPr>
              <a:spLocks noChangeShapeType="1"/>
            </p:cNvSpPr>
            <p:nvPr/>
          </p:nvSpPr>
          <p:spPr bwMode="auto">
            <a:xfrm>
              <a:off x="6783388" y="312261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7" name="Line 237"/>
            <p:cNvSpPr>
              <a:spLocks noChangeShapeType="1"/>
            </p:cNvSpPr>
            <p:nvPr/>
          </p:nvSpPr>
          <p:spPr bwMode="auto">
            <a:xfrm>
              <a:off x="6750050" y="315595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8" name="Line 238"/>
            <p:cNvSpPr>
              <a:spLocks noChangeShapeType="1"/>
            </p:cNvSpPr>
            <p:nvPr/>
          </p:nvSpPr>
          <p:spPr bwMode="auto">
            <a:xfrm>
              <a:off x="6748463" y="31194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49" name="Line 239"/>
            <p:cNvSpPr>
              <a:spLocks noChangeShapeType="1"/>
            </p:cNvSpPr>
            <p:nvPr/>
          </p:nvSpPr>
          <p:spPr bwMode="auto">
            <a:xfrm flipH="1">
              <a:off x="6748463" y="31194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0" name="Line 240"/>
            <p:cNvSpPr>
              <a:spLocks noChangeShapeType="1"/>
            </p:cNvSpPr>
            <p:nvPr/>
          </p:nvSpPr>
          <p:spPr bwMode="auto">
            <a:xfrm>
              <a:off x="6781800" y="311943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1" name="Line 241"/>
            <p:cNvSpPr>
              <a:spLocks noChangeShapeType="1"/>
            </p:cNvSpPr>
            <p:nvPr/>
          </p:nvSpPr>
          <p:spPr bwMode="auto">
            <a:xfrm>
              <a:off x="6748463" y="3152776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2" name="Line 242"/>
            <p:cNvSpPr>
              <a:spLocks noChangeShapeType="1"/>
            </p:cNvSpPr>
            <p:nvPr/>
          </p:nvSpPr>
          <p:spPr bwMode="auto">
            <a:xfrm>
              <a:off x="6731000" y="312578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3" name="Line 243"/>
            <p:cNvSpPr>
              <a:spLocks noChangeShapeType="1"/>
            </p:cNvSpPr>
            <p:nvPr/>
          </p:nvSpPr>
          <p:spPr bwMode="auto">
            <a:xfrm flipH="1">
              <a:off x="6731000" y="312578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4" name="Line 244"/>
            <p:cNvSpPr>
              <a:spLocks noChangeShapeType="1"/>
            </p:cNvSpPr>
            <p:nvPr/>
          </p:nvSpPr>
          <p:spPr bwMode="auto">
            <a:xfrm>
              <a:off x="6764338" y="312578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5" name="Line 245"/>
            <p:cNvSpPr>
              <a:spLocks noChangeShapeType="1"/>
            </p:cNvSpPr>
            <p:nvPr/>
          </p:nvSpPr>
          <p:spPr bwMode="auto">
            <a:xfrm>
              <a:off x="6731000" y="3159126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6" name="Line 246"/>
            <p:cNvSpPr>
              <a:spLocks noChangeShapeType="1"/>
            </p:cNvSpPr>
            <p:nvPr/>
          </p:nvSpPr>
          <p:spPr bwMode="auto">
            <a:xfrm>
              <a:off x="6724650" y="31416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7" name="Line 247"/>
            <p:cNvSpPr>
              <a:spLocks noChangeShapeType="1"/>
            </p:cNvSpPr>
            <p:nvPr/>
          </p:nvSpPr>
          <p:spPr bwMode="auto">
            <a:xfrm flipH="1">
              <a:off x="6724650" y="31416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8" name="Line 248"/>
            <p:cNvSpPr>
              <a:spLocks noChangeShapeType="1"/>
            </p:cNvSpPr>
            <p:nvPr/>
          </p:nvSpPr>
          <p:spPr bwMode="auto">
            <a:xfrm>
              <a:off x="6757988" y="314166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59" name="Line 249"/>
            <p:cNvSpPr>
              <a:spLocks noChangeShapeType="1"/>
            </p:cNvSpPr>
            <p:nvPr/>
          </p:nvSpPr>
          <p:spPr bwMode="auto">
            <a:xfrm>
              <a:off x="6724650" y="317500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0" name="Line 250"/>
            <p:cNvSpPr>
              <a:spLocks noChangeShapeType="1"/>
            </p:cNvSpPr>
            <p:nvPr/>
          </p:nvSpPr>
          <p:spPr bwMode="auto">
            <a:xfrm>
              <a:off x="6735763" y="31337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1" name="Line 251"/>
            <p:cNvSpPr>
              <a:spLocks noChangeShapeType="1"/>
            </p:cNvSpPr>
            <p:nvPr/>
          </p:nvSpPr>
          <p:spPr bwMode="auto">
            <a:xfrm flipH="1">
              <a:off x="6735763" y="3133726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2" name="Line 252"/>
            <p:cNvSpPr>
              <a:spLocks noChangeShapeType="1"/>
            </p:cNvSpPr>
            <p:nvPr/>
          </p:nvSpPr>
          <p:spPr bwMode="auto">
            <a:xfrm>
              <a:off x="6769100" y="3133726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3" name="Line 253"/>
            <p:cNvSpPr>
              <a:spLocks noChangeShapeType="1"/>
            </p:cNvSpPr>
            <p:nvPr/>
          </p:nvSpPr>
          <p:spPr bwMode="auto">
            <a:xfrm>
              <a:off x="6735763" y="3167063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4" name="Line 254"/>
            <p:cNvSpPr>
              <a:spLocks noChangeShapeType="1"/>
            </p:cNvSpPr>
            <p:nvPr/>
          </p:nvSpPr>
          <p:spPr bwMode="auto">
            <a:xfrm>
              <a:off x="6759575" y="3113088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5" name="Line 255"/>
            <p:cNvSpPr>
              <a:spLocks noChangeShapeType="1"/>
            </p:cNvSpPr>
            <p:nvPr/>
          </p:nvSpPr>
          <p:spPr bwMode="auto">
            <a:xfrm flipH="1">
              <a:off x="6759575" y="3113088"/>
              <a:ext cx="6985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6" name="Line 256"/>
            <p:cNvSpPr>
              <a:spLocks noChangeShapeType="1"/>
            </p:cNvSpPr>
            <p:nvPr/>
          </p:nvSpPr>
          <p:spPr bwMode="auto">
            <a:xfrm>
              <a:off x="6794500" y="311308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7" name="Line 257"/>
            <p:cNvSpPr>
              <a:spLocks noChangeShapeType="1"/>
            </p:cNvSpPr>
            <p:nvPr/>
          </p:nvSpPr>
          <p:spPr bwMode="auto">
            <a:xfrm>
              <a:off x="6759575" y="3146426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8" name="Line 258"/>
            <p:cNvSpPr>
              <a:spLocks noChangeShapeType="1"/>
            </p:cNvSpPr>
            <p:nvPr/>
          </p:nvSpPr>
          <p:spPr bwMode="auto">
            <a:xfrm>
              <a:off x="6731000" y="31321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69" name="Line 259"/>
            <p:cNvSpPr>
              <a:spLocks noChangeShapeType="1"/>
            </p:cNvSpPr>
            <p:nvPr/>
          </p:nvSpPr>
          <p:spPr bwMode="auto">
            <a:xfrm flipH="1">
              <a:off x="6731000" y="3132138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0" name="Line 260"/>
            <p:cNvSpPr>
              <a:spLocks noChangeShapeType="1"/>
            </p:cNvSpPr>
            <p:nvPr/>
          </p:nvSpPr>
          <p:spPr bwMode="auto">
            <a:xfrm>
              <a:off x="6764338" y="3132138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1" name="Line 261"/>
            <p:cNvSpPr>
              <a:spLocks noChangeShapeType="1"/>
            </p:cNvSpPr>
            <p:nvPr/>
          </p:nvSpPr>
          <p:spPr bwMode="auto">
            <a:xfrm>
              <a:off x="6731000" y="3165476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2" name="Line 262"/>
            <p:cNvSpPr>
              <a:spLocks noChangeShapeType="1"/>
            </p:cNvSpPr>
            <p:nvPr/>
          </p:nvSpPr>
          <p:spPr bwMode="auto">
            <a:xfrm>
              <a:off x="5991225" y="42227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3" name="Line 263"/>
            <p:cNvSpPr>
              <a:spLocks noChangeShapeType="1"/>
            </p:cNvSpPr>
            <p:nvPr/>
          </p:nvSpPr>
          <p:spPr bwMode="auto">
            <a:xfrm flipH="1">
              <a:off x="5991225" y="4222751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4" name="Line 264"/>
            <p:cNvSpPr>
              <a:spLocks noChangeShapeType="1"/>
            </p:cNvSpPr>
            <p:nvPr/>
          </p:nvSpPr>
          <p:spPr bwMode="auto">
            <a:xfrm>
              <a:off x="6024563" y="4222751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5" name="Line 265"/>
            <p:cNvSpPr>
              <a:spLocks noChangeShapeType="1"/>
            </p:cNvSpPr>
            <p:nvPr/>
          </p:nvSpPr>
          <p:spPr bwMode="auto">
            <a:xfrm>
              <a:off x="5991225" y="4256088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6" name="Line 266"/>
            <p:cNvSpPr>
              <a:spLocks noChangeShapeType="1"/>
            </p:cNvSpPr>
            <p:nvPr/>
          </p:nvSpPr>
          <p:spPr bwMode="auto">
            <a:xfrm>
              <a:off x="5715000" y="4397376"/>
              <a:ext cx="6985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7" name="Line 267"/>
            <p:cNvSpPr>
              <a:spLocks noChangeShapeType="1"/>
            </p:cNvSpPr>
            <p:nvPr/>
          </p:nvSpPr>
          <p:spPr bwMode="auto">
            <a:xfrm flipH="1">
              <a:off x="5715000" y="4397376"/>
              <a:ext cx="6985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8" name="Line 268"/>
            <p:cNvSpPr>
              <a:spLocks noChangeShapeType="1"/>
            </p:cNvSpPr>
            <p:nvPr/>
          </p:nvSpPr>
          <p:spPr bwMode="auto">
            <a:xfrm>
              <a:off x="5749925" y="4397376"/>
              <a:ext cx="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79" name="Line 269"/>
            <p:cNvSpPr>
              <a:spLocks noChangeShapeType="1"/>
            </p:cNvSpPr>
            <p:nvPr/>
          </p:nvSpPr>
          <p:spPr bwMode="auto">
            <a:xfrm>
              <a:off x="5715000" y="4432301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0" name="Line 270"/>
            <p:cNvSpPr>
              <a:spLocks noChangeShapeType="1"/>
            </p:cNvSpPr>
            <p:nvPr/>
          </p:nvSpPr>
          <p:spPr bwMode="auto">
            <a:xfrm>
              <a:off x="5715000" y="4395788"/>
              <a:ext cx="6985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1" name="Line 271"/>
            <p:cNvSpPr>
              <a:spLocks noChangeShapeType="1"/>
            </p:cNvSpPr>
            <p:nvPr/>
          </p:nvSpPr>
          <p:spPr bwMode="auto">
            <a:xfrm flipH="1">
              <a:off x="5715000" y="4395788"/>
              <a:ext cx="6985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2" name="Line 272"/>
            <p:cNvSpPr>
              <a:spLocks noChangeShapeType="1"/>
            </p:cNvSpPr>
            <p:nvPr/>
          </p:nvSpPr>
          <p:spPr bwMode="auto">
            <a:xfrm>
              <a:off x="5749925" y="4395788"/>
              <a:ext cx="0" cy="6985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3" name="Line 273"/>
            <p:cNvSpPr>
              <a:spLocks noChangeShapeType="1"/>
            </p:cNvSpPr>
            <p:nvPr/>
          </p:nvSpPr>
          <p:spPr bwMode="auto">
            <a:xfrm>
              <a:off x="5715000" y="4430713"/>
              <a:ext cx="69850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4" name="Line 274"/>
            <p:cNvSpPr>
              <a:spLocks noChangeShapeType="1"/>
            </p:cNvSpPr>
            <p:nvPr/>
          </p:nvSpPr>
          <p:spPr bwMode="auto">
            <a:xfrm>
              <a:off x="5991225" y="42211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5" name="Line 275"/>
            <p:cNvSpPr>
              <a:spLocks noChangeShapeType="1"/>
            </p:cNvSpPr>
            <p:nvPr/>
          </p:nvSpPr>
          <p:spPr bwMode="auto">
            <a:xfrm flipH="1">
              <a:off x="5991225" y="4221163"/>
              <a:ext cx="68263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6" name="Line 276"/>
            <p:cNvSpPr>
              <a:spLocks noChangeShapeType="1"/>
            </p:cNvSpPr>
            <p:nvPr/>
          </p:nvSpPr>
          <p:spPr bwMode="auto">
            <a:xfrm>
              <a:off x="6024563" y="4221163"/>
              <a:ext cx="0" cy="68263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7" name="Line 277"/>
            <p:cNvSpPr>
              <a:spLocks noChangeShapeType="1"/>
            </p:cNvSpPr>
            <p:nvPr/>
          </p:nvSpPr>
          <p:spPr bwMode="auto">
            <a:xfrm>
              <a:off x="5991225" y="4254501"/>
              <a:ext cx="68263" cy="0"/>
            </a:xfrm>
            <a:prstGeom prst="line">
              <a:avLst/>
            </a:prstGeom>
            <a:noFill/>
            <a:ln w="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88" name="Line 278"/>
            <p:cNvSpPr>
              <a:spLocks noChangeShapeType="1"/>
            </p:cNvSpPr>
            <p:nvPr/>
          </p:nvSpPr>
          <p:spPr bwMode="auto">
            <a:xfrm flipV="1">
              <a:off x="5075238" y="1784351"/>
              <a:ext cx="3411538" cy="2746375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03" name="Rectangle 293"/>
            <p:cNvSpPr>
              <a:spLocks noChangeArrowheads="1"/>
            </p:cNvSpPr>
            <p:nvPr/>
          </p:nvSpPr>
          <p:spPr bwMode="auto">
            <a:xfrm rot="16200000">
              <a:off x="4670570" y="2572876"/>
              <a:ext cx="2406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  </a:t>
              </a:r>
              <a:r>
                <a:rPr lang="de-DE" sz="1400" dirty="0" err="1">
                  <a:solidFill>
                    <a:srgbClr val="000000"/>
                  </a:solidFill>
                  <a:cs typeface="Arial" pitchFamily="34" charset="0"/>
                </a:rPr>
                <a:t>tr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(</a:t>
              </a:r>
              <a:r>
                <a:rPr lang="de-DE" sz="1400" b="1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)</a:t>
              </a:r>
              <a:endParaRPr lang="de-DE" sz="1400" dirty="0"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 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Rectangle 305"/>
            <p:cNvSpPr>
              <a:spLocks noChangeArrowheads="1"/>
            </p:cNvSpPr>
            <p:nvPr/>
          </p:nvSpPr>
          <p:spPr bwMode="auto">
            <a:xfrm>
              <a:off x="7005638" y="4835526"/>
              <a:ext cx="13465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   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Rectangle 306"/>
            <p:cNvSpPr>
              <a:spLocks noChangeArrowheads="1"/>
            </p:cNvSpPr>
            <p:nvPr/>
          </p:nvSpPr>
          <p:spPr bwMode="auto">
            <a:xfrm>
              <a:off x="6973984" y="4851401"/>
              <a:ext cx="33663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sz="1400" dirty="0" err="1">
                  <a:solidFill>
                    <a:srgbClr val="000000"/>
                  </a:solidFill>
                  <a:cs typeface="Arial" pitchFamily="34" charset="0"/>
                </a:rPr>
                <a:t>tr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(</a:t>
              </a:r>
              <a:r>
                <a:rPr lang="de-DE" sz="1400" b="1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de-DE" sz="140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)</a:t>
              </a:r>
              <a:endParaRPr lang="de-DE" sz="1400" dirty="0"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Rectangle 309"/>
            <p:cNvSpPr>
              <a:spLocks noChangeArrowheads="1"/>
            </p:cNvSpPr>
            <p:nvPr/>
          </p:nvSpPr>
          <p:spPr bwMode="auto">
            <a:xfrm>
              <a:off x="5868144" y="3999801"/>
              <a:ext cx="22923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C1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1" name="Rectangle 309"/>
            <p:cNvSpPr>
              <a:spLocks noChangeArrowheads="1"/>
            </p:cNvSpPr>
            <p:nvPr/>
          </p:nvSpPr>
          <p:spPr bwMode="auto">
            <a:xfrm>
              <a:off x="5594030" y="4187826"/>
              <a:ext cx="12984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400" b="1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kumimoji="0" lang="de-DE" sz="1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2" name="Rectangle 309"/>
            <p:cNvSpPr>
              <a:spLocks noChangeArrowheads="1"/>
            </p:cNvSpPr>
            <p:nvPr/>
          </p:nvSpPr>
          <p:spPr bwMode="auto">
            <a:xfrm>
              <a:off x="6962182" y="3140968"/>
              <a:ext cx="22923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C3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4" name="Rectangle 309"/>
            <p:cNvSpPr>
              <a:spLocks noChangeArrowheads="1"/>
            </p:cNvSpPr>
            <p:nvPr/>
          </p:nvSpPr>
          <p:spPr bwMode="auto">
            <a:xfrm>
              <a:off x="7596336" y="2636912"/>
              <a:ext cx="22923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C2</a:t>
              </a:r>
              <a:endPara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5" name="Textfeld 324"/>
            <p:cNvSpPr txBox="1"/>
            <p:nvPr/>
          </p:nvSpPr>
          <p:spPr>
            <a:xfrm>
              <a:off x="6234607" y="4790300"/>
              <a:ext cx="779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err="1" smtClean="0">
                  <a:solidFill>
                    <a:srgbClr val="FF0000"/>
                  </a:solidFill>
                </a:rPr>
                <a:t>Ir</a:t>
              </a:r>
              <a:r>
                <a:rPr lang="de-DE" sz="1400" dirty="0" smtClean="0"/>
                <a:t>(</a:t>
              </a:r>
              <a:r>
                <a:rPr lang="de-DE" sz="1400" dirty="0" err="1" smtClean="0"/>
                <a:t>ppy</a:t>
              </a:r>
              <a:r>
                <a:rPr lang="de-DE" sz="1400" dirty="0" smtClean="0"/>
                <a:t>)</a:t>
              </a:r>
              <a:r>
                <a:rPr lang="de-DE" sz="1400" baseline="-25000" dirty="0" smtClean="0"/>
                <a:t>3</a:t>
              </a:r>
              <a:endParaRPr lang="de-DE" sz="1400" baseline="-25000" dirty="0"/>
            </a:p>
          </p:txBody>
        </p:sp>
        <p:sp>
          <p:nvSpPr>
            <p:cNvPr id="330" name="Textfeld 329"/>
            <p:cNvSpPr txBox="1"/>
            <p:nvPr/>
          </p:nvSpPr>
          <p:spPr>
            <a:xfrm rot="16200000">
              <a:off x="4207190" y="3100444"/>
              <a:ext cx="898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>
                  <a:solidFill>
                    <a:srgbClr val="FF0000"/>
                  </a:solidFill>
                </a:rPr>
                <a:t>Co</a:t>
              </a:r>
              <a:r>
                <a:rPr lang="de-DE" sz="1400" dirty="0" smtClean="0"/>
                <a:t>(</a:t>
              </a:r>
              <a:r>
                <a:rPr lang="de-DE" sz="1400" dirty="0" err="1" smtClean="0"/>
                <a:t>ppy</a:t>
              </a:r>
              <a:r>
                <a:rPr lang="de-DE" sz="1400" dirty="0" smtClean="0"/>
                <a:t>)</a:t>
              </a:r>
              <a:r>
                <a:rPr lang="de-DE" sz="1400" baseline="-25000" dirty="0" smtClean="0"/>
                <a:t>3</a:t>
              </a:r>
              <a:endParaRPr lang="de-DE" sz="1400" baseline="-25000" dirty="0"/>
            </a:p>
          </p:txBody>
        </p:sp>
      </p:grpSp>
      <p:sp>
        <p:nvSpPr>
          <p:cNvPr id="637" name="Rectangle 309"/>
          <p:cNvSpPr>
            <a:spLocks noChangeArrowheads="1"/>
          </p:cNvSpPr>
          <p:nvPr/>
        </p:nvSpPr>
        <p:spPr bwMode="auto">
          <a:xfrm>
            <a:off x="2699792" y="2631946"/>
            <a:ext cx="1298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</a:t>
            </a:r>
            <a:endParaRPr kumimoji="0" lang="de-DE" sz="14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5" name="Textfeld 634"/>
          <p:cNvSpPr txBox="1"/>
          <p:nvPr/>
        </p:nvSpPr>
        <p:spPr>
          <a:xfrm>
            <a:off x="1419053" y="445290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M</a:t>
            </a:r>
            <a:r>
              <a:rPr lang="de-DE" dirty="0" smtClean="0"/>
              <a:t>(</a:t>
            </a:r>
            <a:r>
              <a:rPr lang="de-DE" dirty="0" err="1" smtClean="0"/>
              <a:t>ppy</a:t>
            </a:r>
            <a:r>
              <a:rPr lang="de-DE" dirty="0" smtClean="0"/>
              <a:t>)</a:t>
            </a:r>
            <a:r>
              <a:rPr lang="de-DE" baseline="-25000" dirty="0" smtClean="0"/>
              <a:t>3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639" name="Rectangle 309"/>
          <p:cNvSpPr>
            <a:spLocks noChangeArrowheads="1"/>
          </p:cNvSpPr>
          <p:nvPr/>
        </p:nvSpPr>
        <p:spPr bwMode="auto">
          <a:xfrm>
            <a:off x="3131840" y="3003878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C3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40" name="Rectangle 309"/>
          <p:cNvSpPr>
            <a:spLocks noChangeArrowheads="1"/>
          </p:cNvSpPr>
          <p:nvPr/>
        </p:nvSpPr>
        <p:spPr bwMode="auto">
          <a:xfrm>
            <a:off x="2715021" y="3200271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C2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8" name="Rectangle 309"/>
          <p:cNvSpPr>
            <a:spLocks noChangeArrowheads="1"/>
          </p:cNvSpPr>
          <p:nvPr/>
        </p:nvSpPr>
        <p:spPr bwMode="auto">
          <a:xfrm>
            <a:off x="2701141" y="3621415"/>
            <a:ext cx="2292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C1</a:t>
            </a: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3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en-US" dirty="0" smtClean="0"/>
              <a:t>Effective core potentials: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0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32441"/>
            <a:ext cx="4411065" cy="3376879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5322"/>
            <a:ext cx="3920947" cy="300167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16632"/>
            <a:ext cx="7205811" cy="561975"/>
          </a:xfrm>
        </p:spPr>
        <p:txBody>
          <a:bodyPr/>
          <a:lstStyle/>
          <a:p>
            <a:r>
              <a:rPr lang="en-US" dirty="0" smtClean="0"/>
              <a:t>VCD with effective core potentials</a:t>
            </a:r>
            <a:endParaRPr lang="en-US" dirty="0"/>
          </a:p>
        </p:txBody>
      </p:sp>
      <p:pic>
        <p:nvPicPr>
          <p:cNvPr id="9" name="Inhaltsplatzhalter 6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 bwMode="auto">
          <a:xfrm>
            <a:off x="1043608" y="620688"/>
            <a:ext cx="2592288" cy="225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3688" y="270892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Co</a:t>
            </a:r>
            <a:r>
              <a:rPr lang="de-DE" b="1" dirty="0" smtClean="0"/>
              <a:t>(</a:t>
            </a:r>
            <a:r>
              <a:rPr lang="de-DE" b="1" dirty="0" err="1" smtClean="0"/>
              <a:t>ppy</a:t>
            </a:r>
            <a:r>
              <a:rPr lang="de-DE" b="1" dirty="0" smtClean="0"/>
              <a:t>)</a:t>
            </a:r>
            <a:r>
              <a:rPr lang="de-DE" b="1" baseline="-25000" dirty="0" smtClean="0"/>
              <a:t>3</a:t>
            </a:r>
            <a:endParaRPr lang="de-DE" baseline="-250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30" y="2932441"/>
            <a:ext cx="4411065" cy="337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32441"/>
            <a:ext cx="4411065" cy="33768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16632"/>
            <a:ext cx="7205811" cy="561975"/>
          </a:xfrm>
        </p:spPr>
        <p:txBody>
          <a:bodyPr/>
          <a:lstStyle/>
          <a:p>
            <a:r>
              <a:rPr lang="en-US" dirty="0" smtClean="0"/>
              <a:t>VCD with effective core potentials</a:t>
            </a:r>
            <a:endParaRPr lang="en-US" dirty="0"/>
          </a:p>
        </p:txBody>
      </p:sp>
      <p:pic>
        <p:nvPicPr>
          <p:cNvPr id="9" name="Inhaltsplatzhalter 6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 bwMode="auto">
          <a:xfrm>
            <a:off x="1043608" y="764704"/>
            <a:ext cx="2592288" cy="225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3688" y="285293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Co</a:t>
            </a:r>
            <a:r>
              <a:rPr lang="de-DE" b="1" dirty="0" smtClean="0"/>
              <a:t>(</a:t>
            </a:r>
            <a:r>
              <a:rPr lang="de-DE" b="1" dirty="0" err="1" smtClean="0"/>
              <a:t>ppy</a:t>
            </a:r>
            <a:r>
              <a:rPr lang="de-DE" b="1" dirty="0" smtClean="0"/>
              <a:t>)</a:t>
            </a:r>
            <a:r>
              <a:rPr lang="de-DE" b="1" baseline="-25000" dirty="0" smtClean="0"/>
              <a:t>3</a:t>
            </a:r>
            <a:endParaRPr lang="de-DE" baseline="-250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30" y="2932441"/>
            <a:ext cx="4411065" cy="337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en-US" dirty="0" smtClean="0"/>
              <a:t>VCD with effective core potentials</a:t>
            </a:r>
            <a:endParaRPr lang="en-US" dirty="0"/>
          </a:p>
        </p:txBody>
      </p:sp>
      <p:sp>
        <p:nvSpPr>
          <p:cNvPr id="12" name="Inhaltsplatzhalter 11"/>
          <p:cNvSpPr txBox="1">
            <a:spLocks noGrp="1"/>
          </p:cNvSpPr>
          <p:nvPr>
            <p:ph idx="1"/>
          </p:nvPr>
        </p:nvSpPr>
        <p:spPr>
          <a:xfrm>
            <a:off x="395535" y="5025380"/>
            <a:ext cx="86409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CPU time / h: 		</a:t>
            </a:r>
            <a:r>
              <a:rPr lang="en-US" dirty="0" err="1" smtClean="0">
                <a:latin typeface="Courant" panose="02000509030000020004" pitchFamily="49" charset="0"/>
              </a:rPr>
              <a:t>mpshift</a:t>
            </a:r>
            <a:r>
              <a:rPr lang="en-US" dirty="0" smtClean="0">
                <a:latin typeface="Courier" pitchFamily="49" charset="0"/>
              </a:rPr>
              <a:t>	   </a:t>
            </a:r>
            <a:r>
              <a:rPr lang="en-US" dirty="0" err="1" smtClean="0">
                <a:latin typeface="Courant" panose="02000509030000020004" pitchFamily="49" charset="0"/>
              </a:rPr>
              <a:t>aoforce</a:t>
            </a:r>
            <a:r>
              <a:rPr lang="en-US" dirty="0" smtClean="0">
                <a:latin typeface="+mj-lt"/>
              </a:rPr>
              <a:t>(8 CPUs)</a:t>
            </a:r>
            <a:r>
              <a:rPr lang="en-US" dirty="0" smtClean="0">
                <a:latin typeface="Courier" pitchFamily="49" charset="0"/>
              </a:rPr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1   </a:t>
            </a:r>
            <a:r>
              <a:rPr lang="en-US" dirty="0" smtClean="0"/>
              <a:t>(61 atoms)		   0.1			  1.7</a:t>
            </a:r>
          </a:p>
          <a:p>
            <a:pPr marL="0" indent="0">
              <a:buNone/>
            </a:pPr>
            <a:r>
              <a:rPr lang="en-US" b="1" dirty="0" smtClean="0">
                <a:latin typeface="+mj-lt"/>
              </a:rPr>
              <a:t>2 </a:t>
            </a:r>
            <a:r>
              <a:rPr lang="en-US" dirty="0" smtClean="0">
                <a:latin typeface="+mj-lt"/>
              </a:rPr>
              <a:t>(139 atoms)		   0.5			12.7		</a:t>
            </a:r>
            <a:endParaRPr lang="en-US" dirty="0">
              <a:latin typeface="+mj-lt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670548"/>
            <a:ext cx="5553986" cy="4251839"/>
          </a:xfrm>
          <a:prstGeom prst="rect">
            <a:avLst/>
          </a:prstGeom>
        </p:spPr>
      </p:pic>
      <p:pic>
        <p:nvPicPr>
          <p:cNvPr id="9" name="Inhaltsplatzhalter 6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" t="7258" r="4200" b="9193"/>
          <a:stretch/>
        </p:blipFill>
        <p:spPr bwMode="auto">
          <a:xfrm>
            <a:off x="5940155" y="895032"/>
            <a:ext cx="1952771" cy="170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10871" r="2802" b="14538"/>
          <a:stretch/>
        </p:blipFill>
        <p:spPr>
          <a:xfrm>
            <a:off x="5724129" y="2601287"/>
            <a:ext cx="2811264" cy="222872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028384" y="198884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(1)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8065646" y="41490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(2)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452320" y="257413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M=</a:t>
            </a:r>
            <a:r>
              <a:rPr lang="de-DE" b="1" dirty="0" err="1" smtClean="0">
                <a:solidFill>
                  <a:srgbClr val="FF0000"/>
                </a:solidFill>
              </a:rPr>
              <a:t>Ir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710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052736"/>
            <a:ext cx="8356600" cy="4894262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Calculation of VCD-Spectra with symmetry exploitation implemented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Calculation of chemical </a:t>
            </a:r>
            <a:r>
              <a:rPr lang="en-US" dirty="0" err="1" smtClean="0"/>
              <a:t>shieldings</a:t>
            </a:r>
            <a:r>
              <a:rPr lang="en-US" dirty="0" smtClean="0"/>
              <a:t> for molecules with heavy elements by the use of ECPs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VCD spectra for molecules with heavy elements</a:t>
            </a:r>
          </a:p>
          <a:p>
            <a:pPr>
              <a:lnSpc>
                <a:spcPct val="250000"/>
              </a:lnSpc>
            </a:pP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Treatment of solvent effects with COSMO for chemical </a:t>
            </a:r>
            <a:r>
              <a:rPr lang="en-US" dirty="0" err="1" smtClean="0"/>
              <a:t>shieldings</a:t>
            </a:r>
            <a:r>
              <a:rPr lang="en-US" dirty="0" smtClean="0"/>
              <a:t> and VCD spectra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467544" y="562769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Summary</a:t>
            </a:r>
            <a:endParaRPr lang="en-US" kern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>
            <a:off x="468337" y="38610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Outlook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97272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Cheeseman, J. R., et al., </a:t>
            </a:r>
            <a:r>
              <a:rPr lang="en-US" i="1" dirty="0" smtClean="0"/>
              <a:t>Chem. Phys. Lett. </a:t>
            </a:r>
            <a:r>
              <a:rPr lang="en-US" dirty="0" smtClean="0"/>
              <a:t> 252 (1996) 211-220.</a:t>
            </a:r>
          </a:p>
          <a:p>
            <a:endParaRPr lang="en-US" dirty="0" smtClean="0"/>
          </a:p>
          <a:p>
            <a:r>
              <a:rPr lang="en-US" dirty="0" err="1" smtClean="0"/>
              <a:t>Nicu</a:t>
            </a:r>
            <a:r>
              <a:rPr lang="en-US" dirty="0" smtClean="0"/>
              <a:t>, Valentin Paul, et al., </a:t>
            </a:r>
            <a:r>
              <a:rPr lang="en-US" i="1" dirty="0" err="1" smtClean="0"/>
              <a:t>Theor</a:t>
            </a:r>
            <a:r>
              <a:rPr lang="en-US" i="1" dirty="0" smtClean="0"/>
              <a:t>. Chem. Acc. </a:t>
            </a:r>
            <a:r>
              <a:rPr lang="en-US" dirty="0" smtClean="0"/>
              <a:t> 119 (2008) 245-263.</a:t>
            </a:r>
          </a:p>
          <a:p>
            <a:endParaRPr lang="en-US" dirty="0"/>
          </a:p>
          <a:p>
            <a:r>
              <a:rPr lang="en-US" dirty="0"/>
              <a:t>van </a:t>
            </a:r>
            <a:r>
              <a:rPr lang="en-US" dirty="0" err="1"/>
              <a:t>Wüllen</a:t>
            </a:r>
            <a:r>
              <a:rPr lang="en-US" dirty="0"/>
              <a:t>, Christoph, </a:t>
            </a:r>
            <a:r>
              <a:rPr lang="en-US" i="1" dirty="0"/>
              <a:t>J. Chem. Phys. </a:t>
            </a:r>
            <a:r>
              <a:rPr lang="en-US" dirty="0"/>
              <a:t> 36.11  (2012) 114110.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467544" y="562769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References</a:t>
            </a:r>
            <a:endParaRPr lang="en-US" kern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972393" y="4019153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/>
              <a:t>Thank you for your attention!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803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1282849"/>
            <a:ext cx="6911975" cy="994023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600" dirty="0"/>
              <a:t>Vibrational circular </a:t>
            </a:r>
            <a:r>
              <a:rPr lang="en-US" sz="3600" dirty="0" smtClean="0"/>
              <a:t>dichroism: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Theory and implementation</a:t>
            </a:r>
            <a:endParaRPr lang="de-DE" altLang="de-DE" sz="36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755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and 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/>
              <a:t>Determination of the absolute configuration of chiral molecules through measurement and calculation of VCD-intensities: </a:t>
            </a:r>
            <a:br>
              <a:rPr lang="en-US" sz="1800" dirty="0" smtClean="0"/>
            </a:br>
            <a:endParaRPr lang="en-US" sz="1800" dirty="0" smtClean="0"/>
          </a:p>
          <a:p>
            <a:pPr marL="0" indent="0">
              <a:lnSpc>
                <a:spcPct val="150000"/>
              </a:lnSpc>
              <a:spcAft>
                <a:spcPts val="1800"/>
              </a:spcAft>
              <a:buNone/>
            </a:pPr>
            <a:r>
              <a:rPr lang="en-US" sz="1800" dirty="0" smtClean="0"/>
              <a:t>          </a:t>
            </a:r>
            <a:r>
              <a:rPr lang="en-US" sz="1800" b="1" dirty="0" smtClean="0"/>
              <a:t>             </a:t>
            </a:r>
            <a:r>
              <a:rPr lang="en-US" sz="1800" dirty="0" smtClean="0"/>
              <a:t>transition dipole moments: ground state → vibrational state 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        : transformation matrix from </a:t>
            </a:r>
            <a:r>
              <a:rPr lang="en-US" sz="1800" dirty="0" err="1" smtClean="0"/>
              <a:t>cartesian</a:t>
            </a:r>
            <a:r>
              <a:rPr lang="en-US" sz="1800" dirty="0" smtClean="0"/>
              <a:t> to normal coordinates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Atomic Polar Tensor (APT):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 smtClean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637242"/>
              </p:ext>
            </p:extLst>
          </p:nvPr>
        </p:nvGraphicFramePr>
        <p:xfrm>
          <a:off x="5724128" y="1649780"/>
          <a:ext cx="1947768" cy="411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2" name="Formel" r:id="rId3" imgW="1155600" imgH="241200" progId="Equation.3">
                  <p:embed/>
                </p:oleObj>
              </mc:Choice>
              <mc:Fallback>
                <p:oleObj name="Formel" r:id="rId3" imgW="1155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1649780"/>
                        <a:ext cx="1947768" cy="411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540361"/>
              </p:ext>
            </p:extLst>
          </p:nvPr>
        </p:nvGraphicFramePr>
        <p:xfrm>
          <a:off x="1336913" y="3038913"/>
          <a:ext cx="2631599" cy="82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3" name="Formel" r:id="rId5" imgW="1562040" imgH="482400" progId="Equation.3">
                  <p:embed/>
                </p:oleObj>
              </mc:Choice>
              <mc:Fallback>
                <p:oleObj name="Formel" r:id="rId5" imgW="15620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913" y="3038913"/>
                        <a:ext cx="2631599" cy="822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248736"/>
              </p:ext>
            </p:extLst>
          </p:nvPr>
        </p:nvGraphicFramePr>
        <p:xfrm>
          <a:off x="4342130" y="3186763"/>
          <a:ext cx="3380740" cy="649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4" name="Formel" r:id="rId7" imgW="2006280" imgH="380880" progId="Equation.3">
                  <p:embed/>
                </p:oleObj>
              </mc:Choice>
              <mc:Fallback>
                <p:oleObj name="Formel" r:id="rId7" imgW="20062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2130" y="3186763"/>
                        <a:ext cx="3380740" cy="649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181152"/>
              </p:ext>
            </p:extLst>
          </p:nvPr>
        </p:nvGraphicFramePr>
        <p:xfrm>
          <a:off x="7812360" y="2616669"/>
          <a:ext cx="213217" cy="236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5" name="Formel" r:id="rId9" imgW="126720" imgH="139680" progId="Equation.3">
                  <p:embed/>
                </p:oleObj>
              </mc:Choice>
              <mc:Fallback>
                <p:oleObj name="Formel" r:id="rId9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2616669"/>
                        <a:ext cx="213217" cy="236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685249"/>
              </p:ext>
            </p:extLst>
          </p:nvPr>
        </p:nvGraphicFramePr>
        <p:xfrm>
          <a:off x="700460" y="2492896"/>
          <a:ext cx="1135236" cy="411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6" name="Formel" r:id="rId11" imgW="672840" imgH="241200" progId="Equation.3">
                  <p:embed/>
                </p:oleObj>
              </mc:Choice>
              <mc:Fallback>
                <p:oleObj name="Formel" r:id="rId11" imgW="672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60" y="2492896"/>
                        <a:ext cx="1135236" cy="411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100" dirty="0"/>
              <a:t>Cheeseman, J. R., et al., </a:t>
            </a:r>
            <a:r>
              <a:rPr lang="en-US" sz="1100" i="1" dirty="0"/>
              <a:t>Chem. Phys. Lett. </a:t>
            </a:r>
            <a:r>
              <a:rPr lang="en-US" sz="1100" dirty="0"/>
              <a:t> 252 (1996) 211-220.</a:t>
            </a:r>
          </a:p>
          <a:p>
            <a:pPr>
              <a:defRPr/>
            </a:pPr>
            <a:r>
              <a:rPr lang="en-US" sz="1100" dirty="0" err="1"/>
              <a:t>Nicu</a:t>
            </a:r>
            <a:r>
              <a:rPr lang="en-US" sz="1100" dirty="0"/>
              <a:t>, Valentin Paul, et al., </a:t>
            </a:r>
            <a:r>
              <a:rPr lang="en-US" sz="1100" i="1" dirty="0" err="1"/>
              <a:t>Theor</a:t>
            </a:r>
            <a:r>
              <a:rPr lang="en-US" sz="1100" i="1" dirty="0"/>
              <a:t>. Chem. Acc. </a:t>
            </a:r>
            <a:r>
              <a:rPr lang="en-US" sz="1100" dirty="0"/>
              <a:t> 119 (2008) 245-263.</a:t>
            </a:r>
            <a:endParaRPr lang="de-DE" altLang="de-DE" sz="1100" dirty="0"/>
          </a:p>
        </p:txBody>
      </p:sp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850273"/>
              </p:ext>
            </p:extLst>
          </p:nvPr>
        </p:nvGraphicFramePr>
        <p:xfrm>
          <a:off x="3601710" y="4509120"/>
          <a:ext cx="1690370" cy="43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7" name="Formel" r:id="rId13" imgW="1002960" imgH="253800" progId="Equation.3">
                  <p:embed/>
                </p:oleObj>
              </mc:Choice>
              <mc:Fallback>
                <p:oleObj name="Formel" r:id="rId13" imgW="1002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1710" y="4509120"/>
                        <a:ext cx="1690370" cy="432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469144"/>
              </p:ext>
            </p:extLst>
          </p:nvPr>
        </p:nvGraphicFramePr>
        <p:xfrm>
          <a:off x="4882338" y="5223478"/>
          <a:ext cx="2137934" cy="777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8" name="Formel" r:id="rId15" imgW="1269720" imgH="457200" progId="Equation.3">
                  <p:embed/>
                </p:oleObj>
              </mc:Choice>
              <mc:Fallback>
                <p:oleObj name="Formel" r:id="rId15" imgW="12697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2338" y="5223478"/>
                        <a:ext cx="2137934" cy="7779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348582"/>
              </p:ext>
            </p:extLst>
          </p:nvPr>
        </p:nvGraphicFramePr>
        <p:xfrm>
          <a:off x="1835696" y="5048291"/>
          <a:ext cx="2522110" cy="1189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" name="Formel" r:id="rId17" imgW="1498320" imgH="698400" progId="Equation.3">
                  <p:embed/>
                </p:oleObj>
              </mc:Choice>
              <mc:Fallback>
                <p:oleObj name="Formel" r:id="rId17" imgW="149832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048291"/>
                        <a:ext cx="2522110" cy="1189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085557"/>
              </p:ext>
            </p:extLst>
          </p:nvPr>
        </p:nvGraphicFramePr>
        <p:xfrm>
          <a:off x="702578" y="4041400"/>
          <a:ext cx="557054" cy="411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" name="Formel" r:id="rId19" imgW="330120" imgH="241200" progId="Equation.3">
                  <p:embed/>
                </p:oleObj>
              </mc:Choice>
              <mc:Fallback>
                <p:oleObj name="Formel" r:id="rId19" imgW="330120" imgH="241200" progId="Equation.3">
                  <p:embed/>
                  <p:pic>
                    <p:nvPicPr>
                      <p:cNvPr id="0" name="Objek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578" y="4041400"/>
                        <a:ext cx="557054" cy="411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4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and 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/>
              <a:t>Atomic Axial </a:t>
            </a:r>
            <a:r>
              <a:rPr lang="en-US" sz="1800" dirty="0"/>
              <a:t>T</a:t>
            </a:r>
            <a:r>
              <a:rPr lang="en-US" sz="1800" dirty="0" smtClean="0"/>
              <a:t>ensor (AAT):                           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Necessary for        : Change of the orbitals with respect to the magnetic field:</a:t>
            </a:r>
            <a:endParaRPr lang="en-US" sz="1800" dirty="0">
              <a:latin typeface="Courier" pitchFamily="49" charset="0"/>
            </a:endParaRPr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514614"/>
              </p:ext>
            </p:extLst>
          </p:nvPr>
        </p:nvGraphicFramePr>
        <p:xfrm>
          <a:off x="3529702" y="1231255"/>
          <a:ext cx="1690370" cy="43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7" name="Formel" r:id="rId3" imgW="1002960" imgH="253800" progId="Equation.3">
                  <p:embed/>
                </p:oleObj>
              </mc:Choice>
              <mc:Fallback>
                <p:oleObj name="Formel" r:id="rId3" imgW="1002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702" y="1231255"/>
                        <a:ext cx="1690370" cy="432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370474"/>
              </p:ext>
            </p:extLst>
          </p:nvPr>
        </p:nvGraphicFramePr>
        <p:xfrm>
          <a:off x="1115616" y="1869439"/>
          <a:ext cx="3380740" cy="129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8" name="Formel" r:id="rId5" imgW="2006280" imgH="761760" progId="Equation.3">
                  <p:embed/>
                </p:oleObj>
              </mc:Choice>
              <mc:Fallback>
                <p:oleObj name="Formel" r:id="rId5" imgW="200628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869439"/>
                        <a:ext cx="3380740" cy="1296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876235"/>
              </p:ext>
            </p:extLst>
          </p:nvPr>
        </p:nvGraphicFramePr>
        <p:xfrm>
          <a:off x="2195736" y="4029496"/>
          <a:ext cx="44132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9" name="Formel" r:id="rId7" imgW="317160" imgH="228600" progId="Equation.3">
                  <p:embed/>
                </p:oleObj>
              </mc:Choice>
              <mc:Fallback>
                <p:oleObj name="Formel" r:id="rId7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029496"/>
                        <a:ext cx="44132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377009"/>
              </p:ext>
            </p:extLst>
          </p:nvPr>
        </p:nvGraphicFramePr>
        <p:xfrm>
          <a:off x="1758037" y="4685058"/>
          <a:ext cx="5599351" cy="97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0" name="Formel" r:id="rId9" imgW="3022560" imgH="520560" progId="Equation.3">
                  <p:embed/>
                </p:oleObj>
              </mc:Choice>
              <mc:Fallback>
                <p:oleObj name="Formel" r:id="rId9" imgW="302256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037" y="4685058"/>
                        <a:ext cx="5599351" cy="976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507442"/>
              </p:ext>
            </p:extLst>
          </p:nvPr>
        </p:nvGraphicFramePr>
        <p:xfrm>
          <a:off x="5273014" y="1947169"/>
          <a:ext cx="2395330" cy="1121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" name="Formel" r:id="rId11" imgW="1422360" imgH="660240" progId="Equation.3">
                  <p:embed/>
                </p:oleObj>
              </mc:Choice>
              <mc:Fallback>
                <p:oleObj name="Formel" r:id="rId11" imgW="142236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3014" y="1947169"/>
                        <a:ext cx="2395330" cy="1121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237274"/>
              </p:ext>
            </p:extLst>
          </p:nvPr>
        </p:nvGraphicFramePr>
        <p:xfrm>
          <a:off x="5272766" y="3252548"/>
          <a:ext cx="2692977" cy="373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2" name="Formel" r:id="rId13" imgW="1765080" imgH="241200" progId="Equation.3">
                  <p:embed/>
                </p:oleObj>
              </mc:Choice>
              <mc:Fallback>
                <p:oleObj name="Formel" r:id="rId13" imgW="1765080" imgH="241200" progId="Equation.3">
                  <p:embed/>
                  <p:pic>
                    <p:nvPicPr>
                      <p:cNvPr id="0" name="Objek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766" y="3252548"/>
                        <a:ext cx="2692977" cy="373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</p:spPr>
        <p:txBody>
          <a:bodyPr/>
          <a:lstStyle/>
          <a:p>
            <a:pPr>
              <a:defRPr/>
            </a:pPr>
            <a:r>
              <a:rPr lang="en-US" sz="1100" dirty="0"/>
              <a:t>Cheeseman, J. R., et al., </a:t>
            </a:r>
            <a:r>
              <a:rPr lang="en-US" sz="1100" i="1" dirty="0"/>
              <a:t>Chem. Phys. Lett. </a:t>
            </a:r>
            <a:r>
              <a:rPr lang="en-US" sz="1100" dirty="0"/>
              <a:t> 252 (1996) 211-220.</a:t>
            </a:r>
          </a:p>
          <a:p>
            <a:pPr>
              <a:defRPr/>
            </a:pPr>
            <a:r>
              <a:rPr lang="en-US" sz="1100" dirty="0" err="1"/>
              <a:t>Nicu</a:t>
            </a:r>
            <a:r>
              <a:rPr lang="en-US" sz="1100" dirty="0"/>
              <a:t>, Valentin Paul, et al., </a:t>
            </a:r>
            <a:r>
              <a:rPr lang="en-US" sz="1100" i="1" dirty="0" err="1"/>
              <a:t>Theor</a:t>
            </a:r>
            <a:r>
              <a:rPr lang="en-US" sz="1100" i="1" dirty="0"/>
              <a:t>. Chem. Acc. </a:t>
            </a:r>
            <a:r>
              <a:rPr lang="en-US" sz="1100" dirty="0"/>
              <a:t> 119 (2008) 245-263.</a:t>
            </a:r>
            <a:endParaRPr lang="de-DE" altLang="de-DE" sz="1100" dirty="0"/>
          </a:p>
        </p:txBody>
      </p:sp>
    </p:spTree>
    <p:extLst>
      <p:ext uri="{BB962C8B-B14F-4D97-AF65-F5344CB8AC3E}">
        <p14:creationId xmlns:p14="http://schemas.microsoft.com/office/powerpoint/2010/main" val="39105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    </a:t>
            </a:r>
            <a:r>
              <a:rPr lang="en-US" sz="1800" dirty="0" smtClean="0"/>
              <a:t>  also necessary for </a:t>
            </a:r>
            <a:r>
              <a:rPr lang="en-US" sz="1800" b="1" dirty="0" smtClean="0"/>
              <a:t>chemical </a:t>
            </a:r>
            <a:r>
              <a:rPr lang="en-US" sz="1800" b="1" dirty="0" err="1" smtClean="0"/>
              <a:t>shieldings</a:t>
            </a:r>
            <a:r>
              <a:rPr lang="en-US" sz="1800" dirty="0" smtClean="0"/>
              <a:t> (module </a:t>
            </a:r>
            <a:r>
              <a:rPr lang="en-US" sz="1800" dirty="0" smtClean="0">
                <a:latin typeface="Courant" panose="02000509030000020004" pitchFamily="49" charset="0"/>
              </a:rPr>
              <a:t>mpshift</a:t>
            </a:r>
            <a:r>
              <a:rPr lang="en-US" sz="1800" dirty="0" smtClean="0"/>
              <a:t>) </a:t>
            </a:r>
            <a:br>
              <a:rPr lang="en-US" sz="1800" dirty="0" smtClean="0"/>
            </a:b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Gauge Including </a:t>
            </a:r>
            <a:r>
              <a:rPr lang="en-US" sz="1800" dirty="0"/>
              <a:t>A</a:t>
            </a:r>
            <a:r>
              <a:rPr lang="en-US" sz="1800" dirty="0" smtClean="0"/>
              <a:t>tomic </a:t>
            </a:r>
            <a:r>
              <a:rPr lang="en-US" sz="1800" dirty="0"/>
              <a:t>O</a:t>
            </a:r>
            <a:r>
              <a:rPr lang="en-US" sz="1800" dirty="0" smtClean="0"/>
              <a:t>rbitals (GIAOs)</a:t>
            </a:r>
            <a:br>
              <a:rPr lang="en-US" sz="1800" dirty="0" smtClean="0"/>
            </a:b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800" dirty="0" smtClean="0"/>
              <a:t>Extension of the module (</a:t>
            </a:r>
            <a:r>
              <a:rPr lang="en-US" sz="1800" dirty="0" err="1" smtClean="0">
                <a:latin typeface="Courant" panose="02000509030000020004" pitchFamily="49" charset="0"/>
              </a:rPr>
              <a:t>aoforce</a:t>
            </a:r>
            <a:r>
              <a:rPr lang="en-US" sz="1800" dirty="0" smtClean="0"/>
              <a:t>) for the calculation of the vibrational states: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sz="1800" dirty="0" smtClean="0"/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800" dirty="0" smtClean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531256"/>
              </p:ext>
            </p:extLst>
          </p:nvPr>
        </p:nvGraphicFramePr>
        <p:xfrm>
          <a:off x="4583021" y="3978027"/>
          <a:ext cx="4237451" cy="816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" name="Formel" r:id="rId3" imgW="2501640" imgH="482400" progId="Equation.3">
                  <p:embed/>
                </p:oleObj>
              </mc:Choice>
              <mc:Fallback>
                <p:oleObj name="Formel" r:id="rId3" imgW="250164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3021" y="3978027"/>
                        <a:ext cx="4237451" cy="816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691013"/>
              </p:ext>
            </p:extLst>
          </p:nvPr>
        </p:nvGraphicFramePr>
        <p:xfrm>
          <a:off x="646897" y="1163747"/>
          <a:ext cx="422593" cy="38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" name="Formel" r:id="rId5" imgW="228600" imgH="203040" progId="Equation.3">
                  <p:embed/>
                </p:oleObj>
              </mc:Choice>
              <mc:Fallback>
                <p:oleObj name="Formel" r:id="rId5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897" y="1163747"/>
                        <a:ext cx="422593" cy="38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53257"/>
              </p:ext>
            </p:extLst>
          </p:nvPr>
        </p:nvGraphicFramePr>
        <p:xfrm>
          <a:off x="700054" y="2599500"/>
          <a:ext cx="5096082" cy="430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" name="Formel" r:id="rId7" imgW="3009600" imgH="253800" progId="Equation.3">
                  <p:embed/>
                </p:oleObj>
              </mc:Choice>
              <mc:Fallback>
                <p:oleObj name="Formel" r:id="rId7" imgW="30096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54" y="2599500"/>
                        <a:ext cx="5096082" cy="430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041715"/>
              </p:ext>
            </p:extLst>
          </p:nvPr>
        </p:nvGraphicFramePr>
        <p:xfrm>
          <a:off x="3834335" y="3980027"/>
          <a:ext cx="881681" cy="79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" name="Formel" r:id="rId9" imgW="520560" imgH="469800" progId="Equation.3">
                  <p:embed/>
                </p:oleObj>
              </mc:Choice>
              <mc:Fallback>
                <p:oleObj name="Formel" r:id="rId9" imgW="5205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335" y="3980027"/>
                        <a:ext cx="881681" cy="793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678322"/>
              </p:ext>
            </p:extLst>
          </p:nvPr>
        </p:nvGraphicFramePr>
        <p:xfrm>
          <a:off x="3419872" y="4842955"/>
          <a:ext cx="5549409" cy="818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" name="Formel" r:id="rId11" imgW="3276360" imgH="482400" progId="Equation.3">
                  <p:embed/>
                </p:oleObj>
              </mc:Choice>
              <mc:Fallback>
                <p:oleObj name="Formel" r:id="rId11" imgW="3276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4842955"/>
                        <a:ext cx="5549409" cy="818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130321"/>
              </p:ext>
            </p:extLst>
          </p:nvPr>
        </p:nvGraphicFramePr>
        <p:xfrm>
          <a:off x="271463" y="3917950"/>
          <a:ext cx="3573462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1" name="Formel" r:id="rId13" imgW="2120760" imgH="558720" progId="Equation.3">
                  <p:embed/>
                </p:oleObj>
              </mc:Choice>
              <mc:Fallback>
                <p:oleObj name="Formel" r:id="rId13" imgW="212076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3" y="3917950"/>
                        <a:ext cx="3573462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en-US" dirty="0"/>
              <a:t>Theory and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5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</p:spPr>
        <p:txBody>
          <a:bodyPr/>
          <a:lstStyle/>
          <a:p>
            <a:pPr>
              <a:defRPr/>
            </a:pPr>
            <a:r>
              <a:rPr lang="en-US" sz="1100" dirty="0"/>
              <a:t>Cheeseman, J. R., et al., </a:t>
            </a:r>
            <a:r>
              <a:rPr lang="en-US" sz="1100" i="1" dirty="0"/>
              <a:t>Chem. Phys. Lett. </a:t>
            </a:r>
            <a:r>
              <a:rPr lang="en-US" sz="1100" dirty="0"/>
              <a:t> 252 (1996) 211-220.</a:t>
            </a:r>
          </a:p>
          <a:p>
            <a:pPr>
              <a:defRPr/>
            </a:pPr>
            <a:r>
              <a:rPr lang="en-US" sz="1100" dirty="0" err="1"/>
              <a:t>Nicu</a:t>
            </a:r>
            <a:r>
              <a:rPr lang="en-US" sz="1100" dirty="0"/>
              <a:t>, Valentin Paul, et al., </a:t>
            </a:r>
            <a:r>
              <a:rPr lang="en-US" sz="1100" i="1" dirty="0" err="1"/>
              <a:t>Theor</a:t>
            </a:r>
            <a:r>
              <a:rPr lang="en-US" sz="1100" i="1" dirty="0"/>
              <a:t>. Chem. Acc. </a:t>
            </a:r>
            <a:r>
              <a:rPr lang="en-US" sz="1100" dirty="0"/>
              <a:t> 119 (2008) 245-263.</a:t>
            </a:r>
            <a:endParaRPr lang="de-DE" altLang="de-DE" sz="1100" dirty="0"/>
          </a:p>
        </p:txBody>
      </p:sp>
    </p:spTree>
    <p:extLst>
      <p:ext uri="{BB962C8B-B14F-4D97-AF65-F5344CB8AC3E}">
        <p14:creationId xmlns:p14="http://schemas.microsoft.com/office/powerpoint/2010/main" val="231080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/>
              <a:t>new integrals to be calculated: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476250" lvl="1" indent="0">
              <a:lnSpc>
                <a:spcPct val="150000"/>
              </a:lnSpc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</a:rPr>
            </a:br>
            <a:r>
              <a:rPr lang="en-US" sz="1600" b="1" dirty="0" smtClean="0">
                <a:solidFill>
                  <a:schemeClr val="accent1"/>
                </a:solidFill>
              </a:rPr>
              <a:t>→</a:t>
            </a:r>
            <a:r>
              <a:rPr lang="en-US" sz="1600" dirty="0" smtClean="0"/>
              <a:t> </a:t>
            </a:r>
            <a:r>
              <a:rPr lang="en-US" sz="1600" dirty="0" err="1" smtClean="0"/>
              <a:t>linearcombination</a:t>
            </a:r>
            <a:r>
              <a:rPr lang="en-US" sz="1600" dirty="0" smtClean="0"/>
              <a:t> of dipole integrals</a:t>
            </a:r>
          </a:p>
          <a:p>
            <a:pPr marL="476250" lvl="1" indent="0">
              <a:lnSpc>
                <a:spcPct val="150000"/>
              </a:lnSpc>
              <a:buNone/>
            </a:pPr>
            <a:endParaRPr lang="en-US" sz="1600" dirty="0"/>
          </a:p>
          <a:p>
            <a:pPr marL="476250" lvl="1" indent="0">
              <a:lnSpc>
                <a:spcPct val="150000"/>
              </a:lnSpc>
              <a:buNone/>
            </a:pPr>
            <a:endParaRPr lang="en-US" sz="1600" dirty="0" smtClean="0"/>
          </a:p>
          <a:p>
            <a:pPr marL="476250" lvl="1" indent="0">
              <a:lnSpc>
                <a:spcPct val="150000"/>
              </a:lnSpc>
              <a:buNone/>
            </a:pPr>
            <a:endParaRPr lang="en-US" sz="1600" dirty="0"/>
          </a:p>
          <a:p>
            <a:pPr marL="476250" lvl="1" indent="0">
              <a:lnSpc>
                <a:spcPct val="150000"/>
              </a:lnSpc>
              <a:buNone/>
            </a:pPr>
            <a:endParaRPr lang="en-US" sz="1600" dirty="0" smtClean="0"/>
          </a:p>
          <a:p>
            <a:pPr marL="476250" lvl="1" indent="0">
              <a:lnSpc>
                <a:spcPct val="150000"/>
              </a:lnSpc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</a:rPr>
            </a:br>
            <a:r>
              <a:rPr lang="en-US" sz="1600" b="1" dirty="0" smtClean="0">
                <a:solidFill>
                  <a:schemeClr val="accent1"/>
                </a:solidFill>
              </a:rPr>
              <a:t>→</a:t>
            </a:r>
            <a:r>
              <a:rPr lang="en-US" sz="1600" dirty="0" smtClean="0"/>
              <a:t> </a:t>
            </a:r>
            <a:r>
              <a:rPr lang="en-US" sz="1600" dirty="0" err="1"/>
              <a:t>linearcombination</a:t>
            </a:r>
            <a:r>
              <a:rPr lang="en-US" sz="1600" dirty="0"/>
              <a:t> </a:t>
            </a:r>
            <a:r>
              <a:rPr lang="en-US" sz="1600" dirty="0" smtClean="0"/>
              <a:t>of dipole derivative </a:t>
            </a:r>
            <a:r>
              <a:rPr lang="en-US" sz="1600" dirty="0"/>
              <a:t>integrals</a:t>
            </a:r>
          </a:p>
          <a:p>
            <a:pPr marL="476250" lvl="1" indent="0">
              <a:lnSpc>
                <a:spcPct val="150000"/>
              </a:lnSpc>
              <a:buNone/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</a:t>
            </a:r>
          </a:p>
          <a:p>
            <a:pPr lvl="1">
              <a:lnSpc>
                <a:spcPct val="150000"/>
              </a:lnSpc>
            </a:pPr>
            <a:endParaRPr lang="en-US" sz="1400" dirty="0" smtClean="0"/>
          </a:p>
          <a:p>
            <a:pPr lvl="1">
              <a:lnSpc>
                <a:spcPct val="150000"/>
              </a:lnSpc>
            </a:pPr>
            <a:endParaRPr lang="en-US" sz="1400" dirty="0" smtClean="0"/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800" dirty="0" smtClean="0"/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800" dirty="0" smtClean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02909"/>
              </p:ext>
            </p:extLst>
          </p:nvPr>
        </p:nvGraphicFramePr>
        <p:xfrm>
          <a:off x="395536" y="4365104"/>
          <a:ext cx="1484837" cy="60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" name="Formel" r:id="rId3" imgW="876240" imgH="355320" progId="Equation.3">
                  <p:embed/>
                </p:oleObj>
              </mc:Choice>
              <mc:Fallback>
                <p:oleObj name="Formel" r:id="rId3" imgW="87624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4365104"/>
                        <a:ext cx="1484837" cy="60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217939"/>
              </p:ext>
            </p:extLst>
          </p:nvPr>
        </p:nvGraphicFramePr>
        <p:xfrm>
          <a:off x="467544" y="1844824"/>
          <a:ext cx="1354218" cy="60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2" name="Formel" r:id="rId5" imgW="799920" imgH="355320" progId="Equation.3">
                  <p:embed/>
                </p:oleObj>
              </mc:Choice>
              <mc:Fallback>
                <p:oleObj name="Formel" r:id="rId5" imgW="7999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844824"/>
                        <a:ext cx="1354218" cy="603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en-US" dirty="0"/>
              <a:t>Theory and </a:t>
            </a:r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11862"/>
              </p:ext>
            </p:extLst>
          </p:nvPr>
        </p:nvGraphicFramePr>
        <p:xfrm>
          <a:off x="3871913" y="3998913"/>
          <a:ext cx="16033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3" name="Formel" r:id="rId7" imgW="114120" imgH="215640" progId="Equation.3">
                  <p:embed/>
                </p:oleObj>
              </mc:Choice>
              <mc:Fallback>
                <p:oleObj name="Formel" r:id="rId7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1913" y="3998913"/>
                        <a:ext cx="160337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79846"/>
              </p:ext>
            </p:extLst>
          </p:nvPr>
        </p:nvGraphicFramePr>
        <p:xfrm>
          <a:off x="1884391" y="1736758"/>
          <a:ext cx="6360017" cy="1548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4" name="Formel" r:id="rId9" imgW="3759120" imgH="914400" progId="Equation.3">
                  <p:embed/>
                </p:oleObj>
              </mc:Choice>
              <mc:Fallback>
                <p:oleObj name="Formel" r:id="rId9" imgW="375912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91" y="1736758"/>
                        <a:ext cx="6360017" cy="1548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254252"/>
              </p:ext>
            </p:extLst>
          </p:nvPr>
        </p:nvGraphicFramePr>
        <p:xfrm>
          <a:off x="1955800" y="4257675"/>
          <a:ext cx="6858000" cy="154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5" name="Formel" r:id="rId11" imgW="4051080" imgH="914400" progId="Equation.3">
                  <p:embed/>
                </p:oleObj>
              </mc:Choice>
              <mc:Fallback>
                <p:oleObj name="Formel" r:id="rId11" imgW="40510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257675"/>
                        <a:ext cx="6858000" cy="154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379314"/>
              </p:ext>
            </p:extLst>
          </p:nvPr>
        </p:nvGraphicFramePr>
        <p:xfrm>
          <a:off x="4445960" y="3429000"/>
          <a:ext cx="774112" cy="472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6" name="Formel" r:id="rId13" imgW="457200" imgH="279360" progId="Equation.3">
                  <p:embed/>
                </p:oleObj>
              </mc:Choice>
              <mc:Fallback>
                <p:oleObj name="Formel" r:id="rId13" imgW="457200" imgH="279360" progId="Equation.3">
                  <p:embed/>
                  <p:pic>
                    <p:nvPicPr>
                      <p:cNvPr id="0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960" y="3429000"/>
                        <a:ext cx="774112" cy="472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957602"/>
              </p:ext>
            </p:extLst>
          </p:nvPr>
        </p:nvGraphicFramePr>
        <p:xfrm>
          <a:off x="5364088" y="5836784"/>
          <a:ext cx="839423" cy="472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" name="Formel" r:id="rId15" imgW="495000" imgH="279360" progId="Equation.3">
                  <p:embed/>
                </p:oleObj>
              </mc:Choice>
              <mc:Fallback>
                <p:oleObj name="Formel" r:id="rId15" imgW="495000" imgH="279360" progId="Equation.3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5836784"/>
                        <a:ext cx="839423" cy="472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35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/>
              <a:t>Calculation of a VCD-spectrum: </a:t>
            </a:r>
            <a:endParaRPr lang="en-US" sz="180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800" dirty="0" smtClean="0"/>
              <a:t>write </a:t>
            </a:r>
            <a:r>
              <a:rPr lang="en-US" sz="1800" dirty="0" smtClean="0">
                <a:latin typeface="Courant" panose="02000509030000020004" pitchFamily="49" charset="0"/>
              </a:rPr>
              <a:t>$</a:t>
            </a:r>
            <a:r>
              <a:rPr lang="en-US" sz="1800" dirty="0" err="1" smtClean="0">
                <a:latin typeface="Courant" panose="02000509030000020004" pitchFamily="49" charset="0"/>
              </a:rPr>
              <a:t>vcd</a:t>
            </a:r>
            <a:r>
              <a:rPr lang="en-US" sz="1800" dirty="0" smtClean="0">
                <a:latin typeface="Courant" panose="02000509030000020004" pitchFamily="49" charset="0"/>
              </a:rPr>
              <a:t> </a:t>
            </a:r>
            <a:r>
              <a:rPr lang="en-US" sz="1800" dirty="0" smtClean="0"/>
              <a:t>into the control file</a:t>
            </a:r>
            <a:endParaRPr lang="en-US" sz="1800" dirty="0" smtClean="0">
              <a:latin typeface="Courier" pitchFamily="49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en-US" sz="1800" dirty="0" smtClean="0">
                <a:latin typeface="+mj-lt"/>
              </a:rPr>
              <a:t>Call </a:t>
            </a:r>
            <a:r>
              <a:rPr lang="en-US" sz="1800" dirty="0" smtClean="0">
                <a:latin typeface="Courant" panose="02000509030000020004" pitchFamily="49" charset="0"/>
              </a:rPr>
              <a:t>mpshift</a:t>
            </a:r>
            <a:endParaRPr lang="en-US" sz="1800" dirty="0">
              <a:latin typeface="Courant" panose="02000509030000020004" pitchFamily="49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 smtClean="0"/>
              <a:t>       will be written to file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800" dirty="0" smtClean="0"/>
              <a:t>call </a:t>
            </a:r>
            <a:r>
              <a:rPr lang="en-US" sz="1800" dirty="0" err="1" smtClean="0">
                <a:latin typeface="Courant" panose="02000509030000020004" pitchFamily="49" charset="0"/>
              </a:rPr>
              <a:t>aoforce</a:t>
            </a:r>
            <a:endParaRPr lang="en-US" sz="1800" dirty="0" smtClean="0">
              <a:latin typeface="Courant" panose="02000509030000020004" pitchFamily="49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reading        from file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Performing the actual VCD-intensity calculation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 smtClean="0">
              <a:latin typeface="+mj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+mj-lt"/>
              </a:rPr>
              <a:t>You can use the script </a:t>
            </a:r>
            <a:r>
              <a:rPr lang="en-US" sz="1800" dirty="0" err="1" smtClean="0">
                <a:latin typeface="Courant" panose="02000509030000020004" pitchFamily="49" charset="0"/>
              </a:rPr>
              <a:t>vcd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 smtClean="0">
                <a:latin typeface="+mj-lt"/>
              </a:rPr>
              <a:t>which calls the two modules after each other</a:t>
            </a:r>
            <a:endParaRPr lang="en-US" sz="1800" dirty="0" smtClean="0">
              <a:latin typeface="Courier"/>
            </a:endParaRPr>
          </a:p>
          <a:p>
            <a:pPr marL="819150" lvl="1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dirty="0" smtClean="0">
              <a:latin typeface="+mj-lt"/>
            </a:endParaRPr>
          </a:p>
          <a:p>
            <a:pPr marL="47625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latin typeface="Courier" pitchFamily="49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en-US" dirty="0" smtClean="0"/>
              <a:t>How to run </a:t>
            </a:r>
            <a:endParaRPr lang="en-US" dirty="0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68464"/>
              </p:ext>
            </p:extLst>
          </p:nvPr>
        </p:nvGraphicFramePr>
        <p:xfrm>
          <a:off x="1125071" y="2420888"/>
          <a:ext cx="422593" cy="38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4" name="Formel" r:id="rId3" imgW="228600" imgH="203040" progId="Equation.3">
                  <p:embed/>
                </p:oleObj>
              </mc:Choice>
              <mc:Fallback>
                <p:oleObj name="Formel" r:id="rId3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071" y="2420888"/>
                        <a:ext cx="422593" cy="38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303626"/>
              </p:ext>
            </p:extLst>
          </p:nvPr>
        </p:nvGraphicFramePr>
        <p:xfrm>
          <a:off x="1989167" y="3239269"/>
          <a:ext cx="422593" cy="38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5" name="Formel" r:id="rId5" imgW="228600" imgH="203040" progId="Equation.3">
                  <p:embed/>
                </p:oleObj>
              </mc:Choice>
              <mc:Fallback>
                <p:oleObj name="Formel" r:id="rId5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67" y="3239269"/>
                        <a:ext cx="422593" cy="38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65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467544" y="5518973"/>
            <a:ext cx="8690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CPU time / h: 	</a:t>
            </a:r>
            <a:r>
              <a:rPr lang="de-DE" dirty="0" err="1" smtClean="0">
                <a:latin typeface="Courant" panose="02000509030000020004" pitchFamily="49" charset="0"/>
              </a:rPr>
              <a:t>mpshift</a:t>
            </a:r>
            <a:r>
              <a:rPr lang="de-DE" dirty="0">
                <a:latin typeface="Courier" pitchFamily="49" charset="0"/>
              </a:rPr>
              <a:t>	</a:t>
            </a:r>
            <a:r>
              <a:rPr lang="de-DE" dirty="0" smtClean="0">
                <a:latin typeface="Courier" pitchFamily="49" charset="0"/>
              </a:rPr>
              <a:t>   </a:t>
            </a:r>
            <a:r>
              <a:rPr lang="de-DE" dirty="0" err="1" smtClean="0">
                <a:latin typeface="Courant" panose="02000509030000020004" pitchFamily="49" charset="0"/>
              </a:rPr>
              <a:t>aoforce</a:t>
            </a:r>
            <a:r>
              <a:rPr lang="de-DE" dirty="0" smtClean="0">
                <a:latin typeface="+mj-lt"/>
              </a:rPr>
              <a:t>(1 CPU)</a:t>
            </a:r>
            <a:r>
              <a:rPr lang="de-DE" dirty="0" smtClean="0">
                <a:latin typeface="Courier" pitchFamily="49" charset="0"/>
              </a:rPr>
              <a:t>	</a:t>
            </a:r>
            <a:r>
              <a:rPr lang="de-DE" dirty="0" err="1" smtClean="0">
                <a:latin typeface="Courant" panose="02000509030000020004" pitchFamily="49" charset="0"/>
              </a:rPr>
              <a:t>aoforce</a:t>
            </a:r>
            <a:r>
              <a:rPr lang="de-DE" dirty="0" smtClean="0">
                <a:latin typeface="+mn-lt"/>
              </a:rPr>
              <a:t>(10 CPUs)</a:t>
            </a:r>
          </a:p>
          <a:p>
            <a:r>
              <a:rPr lang="de-DE" dirty="0" smtClean="0">
                <a:latin typeface="+mn-lt"/>
              </a:rPr>
              <a:t>BP86/SV(P)</a:t>
            </a:r>
            <a:r>
              <a:rPr lang="de-DE" dirty="0">
                <a:latin typeface="Courier" pitchFamily="49" charset="0"/>
              </a:rPr>
              <a:t>	</a:t>
            </a:r>
            <a:r>
              <a:rPr lang="de-DE" dirty="0" smtClean="0">
                <a:latin typeface="Courier" pitchFamily="49" charset="0"/>
              </a:rPr>
              <a:t>  </a:t>
            </a:r>
            <a:r>
              <a:rPr lang="de-DE" dirty="0" smtClean="0">
                <a:latin typeface="+mj-lt"/>
              </a:rPr>
              <a:t>0.7			97	</a:t>
            </a:r>
            <a:r>
              <a:rPr lang="de-DE" dirty="0">
                <a:latin typeface="+mj-lt"/>
              </a:rPr>
              <a:t>	</a:t>
            </a:r>
            <a:r>
              <a:rPr lang="de-DE" dirty="0" smtClean="0">
                <a:latin typeface="+mj-lt"/>
              </a:rPr>
              <a:t>       13</a:t>
            </a:r>
            <a:endParaRPr lang="de-DE" dirty="0">
              <a:latin typeface="+mj-lt"/>
            </a:endParaRPr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1435" r="9488" b="1497"/>
          <a:stretch/>
        </p:blipFill>
        <p:spPr>
          <a:xfrm>
            <a:off x="546411" y="1090846"/>
            <a:ext cx="1642943" cy="1876883"/>
          </a:xfrm>
        </p:spPr>
      </p:pic>
      <p:pic>
        <p:nvPicPr>
          <p:cNvPr id="17" name="Inhaltsplatzhalter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1435" r="9488" b="1497"/>
          <a:stretch/>
        </p:blipFill>
        <p:spPr bwMode="auto">
          <a:xfrm flipH="1">
            <a:off x="539552" y="3290228"/>
            <a:ext cx="1641600" cy="19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Line 175"/>
          <p:cNvSpPr>
            <a:spLocks noChangeShapeType="1"/>
          </p:cNvSpPr>
          <p:nvPr/>
        </p:nvSpPr>
        <p:spPr bwMode="auto">
          <a:xfrm>
            <a:off x="12207874" y="1954213"/>
            <a:ext cx="0" cy="15875"/>
          </a:xfrm>
          <a:prstGeom prst="line">
            <a:avLst/>
          </a:prstGeom>
          <a:noFill/>
          <a:ln w="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64" name="Line 623"/>
          <p:cNvSpPr>
            <a:spLocks noChangeShapeType="1"/>
          </p:cNvSpPr>
          <p:nvPr/>
        </p:nvSpPr>
        <p:spPr bwMode="auto">
          <a:xfrm>
            <a:off x="12211049" y="1952626"/>
            <a:ext cx="0" cy="15875"/>
          </a:xfrm>
          <a:prstGeom prst="line">
            <a:avLst/>
          </a:prstGeom>
          <a:noFill/>
          <a:ln w="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99" name="AutoShape 675"/>
          <p:cNvSpPr>
            <a:spLocks noChangeAspect="1" noChangeArrowheads="1" noTextEdit="1"/>
          </p:cNvSpPr>
          <p:nvPr/>
        </p:nvSpPr>
        <p:spPr bwMode="auto">
          <a:xfrm>
            <a:off x="5173663" y="3122613"/>
            <a:ext cx="3427412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91" name="Line 847"/>
          <p:cNvSpPr>
            <a:spLocks noChangeShapeType="1"/>
          </p:cNvSpPr>
          <p:nvPr/>
        </p:nvSpPr>
        <p:spPr bwMode="auto">
          <a:xfrm>
            <a:off x="12204699" y="4260851"/>
            <a:ext cx="0" cy="15875"/>
          </a:xfrm>
          <a:prstGeom prst="line">
            <a:avLst/>
          </a:prstGeom>
          <a:noFill/>
          <a:ln w="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58" name="Line 1293"/>
          <p:cNvSpPr>
            <a:spLocks noChangeShapeType="1"/>
          </p:cNvSpPr>
          <p:nvPr/>
        </p:nvSpPr>
        <p:spPr bwMode="auto">
          <a:xfrm>
            <a:off x="9116357" y="2863638"/>
            <a:ext cx="0" cy="100013"/>
          </a:xfrm>
          <a:prstGeom prst="line">
            <a:avLst/>
          </a:prstGeom>
          <a:noFill/>
          <a:ln w="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15" name="Textfeld 1614"/>
          <p:cNvSpPr txBox="1"/>
          <p:nvPr/>
        </p:nvSpPr>
        <p:spPr>
          <a:xfrm>
            <a:off x="683568" y="291565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Br</a:t>
            </a:r>
            <a:r>
              <a:rPr lang="de-DE" baseline="-25000" dirty="0" smtClean="0"/>
              <a:t>2</a:t>
            </a:r>
            <a:r>
              <a:rPr lang="de-DE" dirty="0" smtClean="0"/>
              <a:t>C</a:t>
            </a:r>
            <a:r>
              <a:rPr lang="de-DE" baseline="-25000" dirty="0" smtClean="0"/>
              <a:t>64</a:t>
            </a:r>
            <a:r>
              <a:rPr lang="de-DE" dirty="0" smtClean="0"/>
              <a:t>O</a:t>
            </a:r>
            <a:r>
              <a:rPr lang="de-DE" baseline="-25000" dirty="0" smtClean="0"/>
              <a:t>16</a:t>
            </a:r>
            <a:r>
              <a:rPr lang="de-DE" dirty="0" smtClean="0"/>
              <a:t>H</a:t>
            </a:r>
            <a:r>
              <a:rPr lang="de-DE" baseline="-25000" dirty="0" smtClean="0"/>
              <a:t>64</a:t>
            </a:r>
            <a:endParaRPr lang="de-DE" baseline="-25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58" y="756880"/>
            <a:ext cx="3430829" cy="2626461"/>
          </a:xfrm>
          <a:prstGeom prst="rect">
            <a:avLst/>
          </a:prstGeom>
        </p:spPr>
      </p:pic>
      <p:pic>
        <p:nvPicPr>
          <p:cNvPr id="946" name="Grafik 9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83" y="2890770"/>
            <a:ext cx="3430829" cy="262646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55" y="2895021"/>
            <a:ext cx="3430829" cy="26264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56502"/>
            <a:ext cx="3430829" cy="2626461"/>
          </a:xfrm>
          <a:prstGeom prst="rect">
            <a:avLst/>
          </a:prstGeom>
        </p:spPr>
      </p:pic>
      <p:sp>
        <p:nvSpPr>
          <p:cNvPr id="8" name="Fußzeilenplatzhalt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948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620</Words>
  <Application>Microsoft Office PowerPoint</Application>
  <PresentationFormat>Bildschirmpräsentation (4:3)</PresentationFormat>
  <Paragraphs>224</Paragraphs>
  <Slides>25</Slides>
  <Notes>4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KIT-PPT_Master_dt_2016</vt:lpstr>
      <vt:lpstr>CS ChemDraw Drawing</vt:lpstr>
      <vt:lpstr>Formel</vt:lpstr>
      <vt:lpstr>MathType 6.0 Equation</vt:lpstr>
      <vt:lpstr>PowerPoint-Präsentation</vt:lpstr>
      <vt:lpstr>Vibrational circular dichroism spectra:  Theory, implementation and applications</vt:lpstr>
      <vt:lpstr>Vibrational circular dichroism:  Theory and implementation</vt:lpstr>
      <vt:lpstr>Theory and implementation</vt:lpstr>
      <vt:lpstr>Theory and implementation</vt:lpstr>
      <vt:lpstr>Theory and implementation</vt:lpstr>
      <vt:lpstr>Theory and implementation</vt:lpstr>
      <vt:lpstr>How to run </vt:lpstr>
      <vt:lpstr>Application</vt:lpstr>
      <vt:lpstr>Vibrational circular dichroism:  symmetry exploitation</vt:lpstr>
      <vt:lpstr>Symmetry exploitation </vt:lpstr>
      <vt:lpstr>Application: Carbon clusters with I symmetry</vt:lpstr>
      <vt:lpstr>Chemical shieldings with effective core potentials: Theory and implementation</vt:lpstr>
      <vt:lpstr>Effective core potentials </vt:lpstr>
      <vt:lpstr>Effective core potentials </vt:lpstr>
      <vt:lpstr>Effective core potentials </vt:lpstr>
      <vt:lpstr>PowerPoint-Präsentation</vt:lpstr>
      <vt:lpstr>Effective core potentials: application</vt:lpstr>
      <vt:lpstr>PowerPoint-Präsentation</vt:lpstr>
      <vt:lpstr>Effective core potentials: application</vt:lpstr>
      <vt:lpstr>VCD with effective core potentials</vt:lpstr>
      <vt:lpstr>VCD with effective core potentials</vt:lpstr>
      <vt:lpstr>VCD with effective core potentials</vt:lpstr>
      <vt:lpstr>PowerPoint-Präsentation</vt:lpstr>
      <vt:lpstr>PowerPoint-Präsentation</vt:lpstr>
    </vt:vector>
  </TitlesOfParts>
  <Company>Frost-RL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295</cp:revision>
  <cp:lastPrinted>2016-06-22T15:23:00Z</cp:lastPrinted>
  <dcterms:created xsi:type="dcterms:W3CDTF">2015-12-26T12:20:34Z</dcterms:created>
  <dcterms:modified xsi:type="dcterms:W3CDTF">2016-09-23T12:42:08Z</dcterms:modified>
</cp:coreProperties>
</file>